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7" r:id="rId9"/>
    <p:sldId id="264" r:id="rId10"/>
    <p:sldId id="265" r:id="rId11"/>
    <p:sldId id="266" r:id="rId12"/>
    <p:sldId id="268" r:id="rId13"/>
    <p:sldId id="270" r:id="rId14"/>
    <p:sldId id="269" r:id="rId15"/>
    <p:sldId id="271" r:id="rId16"/>
    <p:sldId id="272" r:id="rId17"/>
    <p:sldId id="275" r:id="rId18"/>
    <p:sldId id="274" r:id="rId19"/>
    <p:sldId id="273"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324" y="-1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565B-DDDC-F618-C8D4-8B0D52EB8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E950DE7-200E-3A56-5DC5-8B06315FC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2F27EC9-F76F-769D-6ABD-CBDAF44234DE}"/>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5" name="Footer Placeholder 4">
            <a:extLst>
              <a:ext uri="{FF2B5EF4-FFF2-40B4-BE49-F238E27FC236}">
                <a16:creationId xmlns:a16="http://schemas.microsoft.com/office/drawing/2014/main" id="{2C042842-8445-D3FA-23FB-C757D1203CD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196EEE9-C9B3-C4A2-7EF7-81CC2CD004C4}"/>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3013277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53F4-1BEB-97AC-E75E-EE270D6C3B35}"/>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B66689F-41C2-9FCB-3B60-C4210FC231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61F2542-C48E-E580-5469-D2DA8C3A09B3}"/>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5" name="Footer Placeholder 4">
            <a:extLst>
              <a:ext uri="{FF2B5EF4-FFF2-40B4-BE49-F238E27FC236}">
                <a16:creationId xmlns:a16="http://schemas.microsoft.com/office/drawing/2014/main" id="{2EF00415-F7D0-9C7A-8803-8A83DAA2B31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B75662D-F1A7-4AA6-4496-762A3AD87A58}"/>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597658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D67BB9-3C70-D812-2F3D-F1F0205CCC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00CA8C8-72E0-EA08-A9E1-EB7CD79C1D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4BC3ED-A030-1B7B-D7D1-DCC0EABFE952}"/>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5" name="Footer Placeholder 4">
            <a:extLst>
              <a:ext uri="{FF2B5EF4-FFF2-40B4-BE49-F238E27FC236}">
                <a16:creationId xmlns:a16="http://schemas.microsoft.com/office/drawing/2014/main" id="{3008D4E2-3B7F-90DA-1BDD-BC584BFDE81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D5E5E1-3F69-4CBC-3911-28A57FA2EAC7}"/>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308391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02002-6877-329F-AC36-A0288C29440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C65FD20-AB57-00D5-EE25-D8CFEDE66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075CF2B-33EB-6051-9358-4A8B56E15F48}"/>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5" name="Footer Placeholder 4">
            <a:extLst>
              <a:ext uri="{FF2B5EF4-FFF2-40B4-BE49-F238E27FC236}">
                <a16:creationId xmlns:a16="http://schemas.microsoft.com/office/drawing/2014/main" id="{60BDADE4-C210-653D-AFB5-9A90F69BC00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BFC8A98-6D3E-B950-CE49-B4F5D6072DF4}"/>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3988877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3EFF-92C1-87EC-EEE1-9F38EC980C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469AA4B-3F39-BEFB-4EF6-DB110DDDA7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39BEF2-85EE-31E4-A844-9844A8233BE1}"/>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5" name="Footer Placeholder 4">
            <a:extLst>
              <a:ext uri="{FF2B5EF4-FFF2-40B4-BE49-F238E27FC236}">
                <a16:creationId xmlns:a16="http://schemas.microsoft.com/office/drawing/2014/main" id="{CB38D2A2-DF70-338E-C212-EDD008DFC3D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A6294F7-6004-3F02-2B18-6E8BBA68652E}"/>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3976040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D139-286D-BCCF-3157-557BB124BF8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BD33EE3-BEA4-8124-C887-FC1E17E9A5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71ABC0B-9716-163F-3ED8-C0C11C9ABC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9D0BC21-4180-9CE4-89F2-2878EFFDC88F}"/>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6" name="Footer Placeholder 5">
            <a:extLst>
              <a:ext uri="{FF2B5EF4-FFF2-40B4-BE49-F238E27FC236}">
                <a16:creationId xmlns:a16="http://schemas.microsoft.com/office/drawing/2014/main" id="{D2BE894D-3A79-EA02-48F4-D23108F947A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968133-5256-92E5-017B-5CCDAF1F598C}"/>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1820470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3D916-A62C-0A6B-820E-E279BBB228F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34754C-F437-BE1A-E833-7D11DF834B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848706-ABE9-47C0-187B-F10FD705D9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7B8D745-7E91-10FC-CB6D-09AE894C64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176C38-72BD-400B-728A-C6B85469DB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FA613FB-D143-7C67-0568-E3983F17ACE5}"/>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8" name="Footer Placeholder 7">
            <a:extLst>
              <a:ext uri="{FF2B5EF4-FFF2-40B4-BE49-F238E27FC236}">
                <a16:creationId xmlns:a16="http://schemas.microsoft.com/office/drawing/2014/main" id="{37B98235-7883-D9CC-21F1-D7B2853F8EE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1B6CD74-E007-FDC0-02E8-F1D77D3A60B2}"/>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115966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705D-9F77-07BA-C0E8-D0F408914FF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2E019FB-E0C6-AA0E-5A77-4904BCC2AEA7}"/>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4" name="Footer Placeholder 3">
            <a:extLst>
              <a:ext uri="{FF2B5EF4-FFF2-40B4-BE49-F238E27FC236}">
                <a16:creationId xmlns:a16="http://schemas.microsoft.com/office/drawing/2014/main" id="{4B1B8F93-B8A4-ECC0-A435-08E3C87BC8F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176291-BD39-01BC-1116-BE9A01C71010}"/>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267785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332629-EB95-74F6-FB79-78BF3158B4B0}"/>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3" name="Footer Placeholder 2">
            <a:extLst>
              <a:ext uri="{FF2B5EF4-FFF2-40B4-BE49-F238E27FC236}">
                <a16:creationId xmlns:a16="http://schemas.microsoft.com/office/drawing/2014/main" id="{90FCBD0F-646E-1057-280C-EBCB1E39D7C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BF2DEE0-CA31-E295-D94A-866992FD5D2A}"/>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402991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87C9-E1D0-C941-F15B-27E52F818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F074124-3907-4B7B-75EE-B164C16E2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099B12A-E2C9-D664-F5BB-31EED7123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05861-EA15-3613-C9FB-72866CFFB083}"/>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6" name="Footer Placeholder 5">
            <a:extLst>
              <a:ext uri="{FF2B5EF4-FFF2-40B4-BE49-F238E27FC236}">
                <a16:creationId xmlns:a16="http://schemas.microsoft.com/office/drawing/2014/main" id="{61FD66EF-8319-08FB-9E9C-E6916F74B4D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3AD90C-444F-06FF-F97A-C8B71B5E6214}"/>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222108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FF65-388E-D54B-868B-17D2A4B8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0E607AF-683B-8754-7774-D30971A782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a:extLst>
              <a:ext uri="{FF2B5EF4-FFF2-40B4-BE49-F238E27FC236}">
                <a16:creationId xmlns:a16="http://schemas.microsoft.com/office/drawing/2014/main" id="{D3DBFA2C-ADAD-1BAD-31B6-2BB5CF019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37344-4F55-2842-64B3-932FD4D086B4}"/>
              </a:ext>
            </a:extLst>
          </p:cNvPr>
          <p:cNvSpPr>
            <a:spLocks noGrp="1"/>
          </p:cNvSpPr>
          <p:nvPr>
            <p:ph type="dt" sz="half" idx="10"/>
          </p:nvPr>
        </p:nvSpPr>
        <p:spPr/>
        <p:txBody>
          <a:bodyPr/>
          <a:lstStyle/>
          <a:p>
            <a:fld id="{6947148C-34A2-49E7-9383-884A7A030A6D}" type="datetimeFigureOut">
              <a:rPr lang="en-AU" smtClean="0"/>
              <a:t>19/12/2025</a:t>
            </a:fld>
            <a:endParaRPr lang="en-AU"/>
          </a:p>
        </p:txBody>
      </p:sp>
      <p:sp>
        <p:nvSpPr>
          <p:cNvPr id="6" name="Footer Placeholder 5">
            <a:extLst>
              <a:ext uri="{FF2B5EF4-FFF2-40B4-BE49-F238E27FC236}">
                <a16:creationId xmlns:a16="http://schemas.microsoft.com/office/drawing/2014/main" id="{F5FA912A-996E-33BA-CCD1-A269623EB8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AD15B58-8382-3F3C-DB8E-3B564C4E75AD}"/>
              </a:ext>
            </a:extLst>
          </p:cNvPr>
          <p:cNvSpPr>
            <a:spLocks noGrp="1"/>
          </p:cNvSpPr>
          <p:nvPr>
            <p:ph type="sldNum" sz="quarter" idx="12"/>
          </p:nvPr>
        </p:nvSpPr>
        <p:spPr/>
        <p:txBody>
          <a:bodyPr/>
          <a:lstStyle/>
          <a:p>
            <a:fld id="{614DE981-4644-426A-B75E-4B46ADB9D506}" type="slidenum">
              <a:rPr lang="en-AU" smtClean="0"/>
              <a:t>‹#›</a:t>
            </a:fld>
            <a:endParaRPr lang="en-AU"/>
          </a:p>
        </p:txBody>
      </p:sp>
    </p:spTree>
    <p:extLst>
      <p:ext uri="{BB962C8B-B14F-4D97-AF65-F5344CB8AC3E}">
        <p14:creationId xmlns:p14="http://schemas.microsoft.com/office/powerpoint/2010/main" val="234083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0EDDDD-4868-01CD-25EB-A0D9ECA9B0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749AC2-691A-40C1-8E60-B0D5FD433B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8EB50EE-C079-E5D3-ED56-49936093F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47148C-34A2-49E7-9383-884A7A030A6D}" type="datetimeFigureOut">
              <a:rPr lang="en-AU" smtClean="0"/>
              <a:t>19/12/2025</a:t>
            </a:fld>
            <a:endParaRPr lang="en-AU"/>
          </a:p>
        </p:txBody>
      </p:sp>
      <p:sp>
        <p:nvSpPr>
          <p:cNvPr id="5" name="Footer Placeholder 4">
            <a:extLst>
              <a:ext uri="{FF2B5EF4-FFF2-40B4-BE49-F238E27FC236}">
                <a16:creationId xmlns:a16="http://schemas.microsoft.com/office/drawing/2014/main" id="{F672988D-221A-EB99-E35D-C829AA92E5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22151456-D6D6-070E-5AC8-307185E078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4DE981-4644-426A-B75E-4B46ADB9D506}" type="slidenum">
              <a:rPr lang="en-AU" smtClean="0"/>
              <a:t>‹#›</a:t>
            </a:fld>
            <a:endParaRPr lang="en-AU"/>
          </a:p>
        </p:txBody>
      </p:sp>
    </p:spTree>
    <p:extLst>
      <p:ext uri="{BB962C8B-B14F-4D97-AF65-F5344CB8AC3E}">
        <p14:creationId xmlns:p14="http://schemas.microsoft.com/office/powerpoint/2010/main" val="10870567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Math And Science Formulas">
            <a:extLst>
              <a:ext uri="{FF2B5EF4-FFF2-40B4-BE49-F238E27FC236}">
                <a16:creationId xmlns:a16="http://schemas.microsoft.com/office/drawing/2014/main" id="{993BECD7-BF1E-34C2-B2FD-D6E028735C3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E0C77-9964-8F08-7610-65570821FF6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AU" sz="5200">
                <a:solidFill>
                  <a:srgbClr val="FFFFFF"/>
                </a:solidFill>
              </a:rPr>
              <a:t>MSSE : Introduction to Machine Learning Project</a:t>
            </a:r>
          </a:p>
        </p:txBody>
      </p:sp>
      <p:sp>
        <p:nvSpPr>
          <p:cNvPr id="3" name="Subtitle 2">
            <a:extLst>
              <a:ext uri="{FF2B5EF4-FFF2-40B4-BE49-F238E27FC236}">
                <a16:creationId xmlns:a16="http://schemas.microsoft.com/office/drawing/2014/main" id="{51E8BBE2-7FBB-D7C8-2EC2-B094B5F9558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AU">
                <a:solidFill>
                  <a:srgbClr val="FFFFFF"/>
                </a:solidFill>
              </a:rPr>
              <a:t>Bronwyn Trump </a:t>
            </a:r>
          </a:p>
          <a:p>
            <a:r>
              <a:rPr lang="en-AU">
                <a:solidFill>
                  <a:srgbClr val="FFFFFF"/>
                </a:solidFill>
              </a:rPr>
              <a:t>Ted Osiobe</a:t>
            </a:r>
          </a:p>
        </p:txBody>
      </p:sp>
    </p:spTree>
    <p:extLst>
      <p:ext uri="{BB962C8B-B14F-4D97-AF65-F5344CB8AC3E}">
        <p14:creationId xmlns:p14="http://schemas.microsoft.com/office/powerpoint/2010/main" val="42929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77B0AF-FD49-3E1C-B5CB-FBDE0395193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MODELS .. </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sX0" fmla="*/ 0 w 3291840"/>
              <a:gd name="csY0" fmla="*/ 0 h 18288"/>
              <a:gd name="csX1" fmla="*/ 658368 w 3291840"/>
              <a:gd name="csY1" fmla="*/ 0 h 18288"/>
              <a:gd name="csX2" fmla="*/ 1283818 w 3291840"/>
              <a:gd name="csY2" fmla="*/ 0 h 18288"/>
              <a:gd name="csX3" fmla="*/ 1909267 w 3291840"/>
              <a:gd name="csY3" fmla="*/ 0 h 18288"/>
              <a:gd name="csX4" fmla="*/ 2633472 w 3291840"/>
              <a:gd name="csY4" fmla="*/ 0 h 18288"/>
              <a:gd name="csX5" fmla="*/ 3291840 w 3291840"/>
              <a:gd name="csY5" fmla="*/ 0 h 18288"/>
              <a:gd name="csX6" fmla="*/ 3291840 w 3291840"/>
              <a:gd name="csY6" fmla="*/ 18288 h 18288"/>
              <a:gd name="csX7" fmla="*/ 2633472 w 3291840"/>
              <a:gd name="csY7" fmla="*/ 18288 h 18288"/>
              <a:gd name="csX8" fmla="*/ 2073859 w 3291840"/>
              <a:gd name="csY8" fmla="*/ 18288 h 18288"/>
              <a:gd name="csX9" fmla="*/ 1448410 w 3291840"/>
              <a:gd name="csY9" fmla="*/ 18288 h 18288"/>
              <a:gd name="csX10" fmla="*/ 822960 w 3291840"/>
              <a:gd name="csY10" fmla="*/ 18288 h 18288"/>
              <a:gd name="csX11" fmla="*/ 0 w 3291840"/>
              <a:gd name="csY11" fmla="*/ 18288 h 18288"/>
              <a:gd name="csX12" fmla="*/ 0 w 329184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79A117-AA0A-9FC7-12F6-8637B7C6AF04}"/>
              </a:ext>
            </a:extLst>
          </p:cNvPr>
          <p:cNvPicPr>
            <a:picLocks noChangeAspect="1"/>
          </p:cNvPicPr>
          <p:nvPr/>
        </p:nvPicPr>
        <p:blipFill>
          <a:blip r:embed="rId2"/>
          <a:stretch>
            <a:fillRect/>
          </a:stretch>
        </p:blipFill>
        <p:spPr>
          <a:xfrm>
            <a:off x="2932610" y="2173339"/>
            <a:ext cx="5614416" cy="1445712"/>
          </a:xfrm>
          <a:prstGeom prst="rect">
            <a:avLst/>
          </a:prstGeom>
        </p:spPr>
      </p:pic>
      <p:pic>
        <p:nvPicPr>
          <p:cNvPr id="5" name="Content Placeholder 4">
            <a:extLst>
              <a:ext uri="{FF2B5EF4-FFF2-40B4-BE49-F238E27FC236}">
                <a16:creationId xmlns:a16="http://schemas.microsoft.com/office/drawing/2014/main" id="{1767E933-4B5E-81BE-C64F-8BE52EF30973}"/>
              </a:ext>
            </a:extLst>
          </p:cNvPr>
          <p:cNvPicPr>
            <a:picLocks noGrp="1" noChangeAspect="1"/>
          </p:cNvPicPr>
          <p:nvPr>
            <p:ph idx="1"/>
          </p:nvPr>
        </p:nvPicPr>
        <p:blipFill>
          <a:blip r:embed="rId3"/>
          <a:stretch>
            <a:fillRect/>
          </a:stretch>
        </p:blipFill>
        <p:spPr>
          <a:xfrm>
            <a:off x="2932610" y="4337840"/>
            <a:ext cx="5614416" cy="814090"/>
          </a:xfrm>
          <a:prstGeom prst="rect">
            <a:avLst/>
          </a:prstGeom>
        </p:spPr>
      </p:pic>
    </p:spTree>
    <p:extLst>
      <p:ext uri="{BB962C8B-B14F-4D97-AF65-F5344CB8AC3E}">
        <p14:creationId xmlns:p14="http://schemas.microsoft.com/office/powerpoint/2010/main" val="596162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C5F6-2641-A278-64C3-9DEF94FF04D0}"/>
              </a:ext>
            </a:extLst>
          </p:cNvPr>
          <p:cNvSpPr>
            <a:spLocks noGrp="1"/>
          </p:cNvSpPr>
          <p:nvPr>
            <p:ph type="title"/>
          </p:nvPr>
        </p:nvSpPr>
        <p:spPr/>
        <p:txBody>
          <a:bodyPr/>
          <a:lstStyle/>
          <a:p>
            <a:r>
              <a:rPr lang="en-AU" dirty="0"/>
              <a:t>MODELS</a:t>
            </a:r>
          </a:p>
        </p:txBody>
      </p:sp>
      <p:graphicFrame>
        <p:nvGraphicFramePr>
          <p:cNvPr id="7" name="Content Placeholder 6">
            <a:extLst>
              <a:ext uri="{FF2B5EF4-FFF2-40B4-BE49-F238E27FC236}">
                <a16:creationId xmlns:a16="http://schemas.microsoft.com/office/drawing/2014/main" id="{B43A00A8-0896-0F5E-40BB-DB0DE1082A13}"/>
              </a:ext>
            </a:extLst>
          </p:cNvPr>
          <p:cNvGraphicFramePr>
            <a:graphicFrameLocks noGrp="1"/>
          </p:cNvGraphicFramePr>
          <p:nvPr>
            <p:ph idx="1"/>
            <p:extLst>
              <p:ext uri="{D42A27DB-BD31-4B8C-83A1-F6EECF244321}">
                <p14:modId xmlns:p14="http://schemas.microsoft.com/office/powerpoint/2010/main" val="2657083834"/>
              </p:ext>
            </p:extLst>
          </p:nvPr>
        </p:nvGraphicFramePr>
        <p:xfrm>
          <a:off x="1360714" y="2460171"/>
          <a:ext cx="10330541" cy="2035628"/>
        </p:xfrm>
        <a:graphic>
          <a:graphicData uri="http://schemas.openxmlformats.org/drawingml/2006/table">
            <a:tbl>
              <a:tblPr/>
              <a:tblGrid>
                <a:gridCol w="1457081">
                  <a:extLst>
                    <a:ext uri="{9D8B030D-6E8A-4147-A177-3AD203B41FA5}">
                      <a16:colId xmlns:a16="http://schemas.microsoft.com/office/drawing/2014/main" val="716613078"/>
                    </a:ext>
                  </a:extLst>
                </a:gridCol>
                <a:gridCol w="1244250">
                  <a:extLst>
                    <a:ext uri="{9D8B030D-6E8A-4147-A177-3AD203B41FA5}">
                      <a16:colId xmlns:a16="http://schemas.microsoft.com/office/drawing/2014/main" val="3147028984"/>
                    </a:ext>
                  </a:extLst>
                </a:gridCol>
                <a:gridCol w="1064160">
                  <a:extLst>
                    <a:ext uri="{9D8B030D-6E8A-4147-A177-3AD203B41FA5}">
                      <a16:colId xmlns:a16="http://schemas.microsoft.com/office/drawing/2014/main" val="1843748697"/>
                    </a:ext>
                  </a:extLst>
                </a:gridCol>
                <a:gridCol w="1244250">
                  <a:extLst>
                    <a:ext uri="{9D8B030D-6E8A-4147-A177-3AD203B41FA5}">
                      <a16:colId xmlns:a16="http://schemas.microsoft.com/office/drawing/2014/main" val="8459146"/>
                    </a:ext>
                  </a:extLst>
                </a:gridCol>
                <a:gridCol w="1064160">
                  <a:extLst>
                    <a:ext uri="{9D8B030D-6E8A-4147-A177-3AD203B41FA5}">
                      <a16:colId xmlns:a16="http://schemas.microsoft.com/office/drawing/2014/main" val="3667814154"/>
                    </a:ext>
                  </a:extLst>
                </a:gridCol>
                <a:gridCol w="1064160">
                  <a:extLst>
                    <a:ext uri="{9D8B030D-6E8A-4147-A177-3AD203B41FA5}">
                      <a16:colId xmlns:a16="http://schemas.microsoft.com/office/drawing/2014/main" val="2133799281"/>
                    </a:ext>
                  </a:extLst>
                </a:gridCol>
                <a:gridCol w="1064160">
                  <a:extLst>
                    <a:ext uri="{9D8B030D-6E8A-4147-A177-3AD203B41FA5}">
                      <a16:colId xmlns:a16="http://schemas.microsoft.com/office/drawing/2014/main" val="2941149326"/>
                    </a:ext>
                  </a:extLst>
                </a:gridCol>
                <a:gridCol w="1064160">
                  <a:extLst>
                    <a:ext uri="{9D8B030D-6E8A-4147-A177-3AD203B41FA5}">
                      <a16:colId xmlns:a16="http://schemas.microsoft.com/office/drawing/2014/main" val="2631972177"/>
                    </a:ext>
                  </a:extLst>
                </a:gridCol>
                <a:gridCol w="1064160">
                  <a:extLst>
                    <a:ext uri="{9D8B030D-6E8A-4147-A177-3AD203B41FA5}">
                      <a16:colId xmlns:a16="http://schemas.microsoft.com/office/drawing/2014/main" val="1494344091"/>
                    </a:ext>
                  </a:extLst>
                </a:gridCol>
              </a:tblGrid>
              <a:tr h="501423">
                <a:tc>
                  <a:txBody>
                    <a:bodyPr/>
                    <a:lstStyle/>
                    <a:p>
                      <a:pPr algn="l" fontAlgn="b">
                        <a:buNone/>
                      </a:pPr>
                      <a:r>
                        <a:rPr lang="en-AU" sz="1100" b="1" i="0" u="none" strike="noStrike">
                          <a:solidFill>
                            <a:srgbClr val="000000"/>
                          </a:solidFill>
                          <a:effectLst/>
                          <a:latin typeface="Aptos Narrow" panose="020B0004020202020204" pitchFamily="34" charset="0"/>
                        </a:rPr>
                        <a:t>model</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dirty="0" err="1">
                          <a:solidFill>
                            <a:srgbClr val="000000"/>
                          </a:solidFill>
                          <a:effectLst/>
                          <a:latin typeface="Aptos Narrow" panose="020B0004020202020204" pitchFamily="34" charset="0"/>
                        </a:rPr>
                        <a:t>accuracy_mean</a:t>
                      </a:r>
                      <a:endParaRPr lang="en-AU" sz="1100" b="1" i="0" u="none" strike="noStrike" dirty="0">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accuracy_std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precision_mean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precision_std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recall_mean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recall_std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f1_mean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l" fontAlgn="b">
                        <a:buNone/>
                      </a:pPr>
                      <a:r>
                        <a:rPr lang="en-AU" sz="1100" b="1" i="0" u="none" strike="noStrike">
                          <a:solidFill>
                            <a:srgbClr val="000000"/>
                          </a:solidFill>
                          <a:effectLst/>
                          <a:latin typeface="Aptos Narrow" panose="020B0004020202020204" pitchFamily="34" charset="0"/>
                        </a:rPr>
                        <a:t>f1_std</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74665613"/>
                  </a:ext>
                </a:extLst>
              </a:tr>
              <a:tr h="505590">
                <a:tc>
                  <a:txBody>
                    <a:bodyPr/>
                    <a:lstStyle/>
                    <a:p>
                      <a:pPr algn="l" fontAlgn="b">
                        <a:buNone/>
                      </a:pPr>
                      <a:r>
                        <a:rPr lang="en-AU" sz="1100" b="0" i="0" u="none" strike="noStrike">
                          <a:solidFill>
                            <a:srgbClr val="000000"/>
                          </a:solidFill>
                          <a:effectLst/>
                          <a:latin typeface="Aptos Narrow" panose="020B0004020202020204" pitchFamily="34" charset="0"/>
                        </a:rPr>
                        <a:t>RandomForest</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0.987704474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0.001855574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0.989167948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0.002748652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0.989785628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0.002191541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0.989472987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0.001584371</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3881415"/>
                  </a:ext>
                </a:extLst>
              </a:tr>
              <a:tr h="505590">
                <a:tc>
                  <a:txBody>
                    <a:bodyPr/>
                    <a:lstStyle/>
                    <a:p>
                      <a:pPr algn="l" fontAlgn="b">
                        <a:buNone/>
                      </a:pPr>
                      <a:r>
                        <a:rPr lang="en-AU" sz="1100" b="0" i="0" u="none" strike="noStrike">
                          <a:solidFill>
                            <a:srgbClr val="000000"/>
                          </a:solidFill>
                          <a:effectLst/>
                          <a:latin typeface="Aptos Narrow" panose="020B0004020202020204" pitchFamily="34" charset="0"/>
                        </a:rPr>
                        <a:t>DecisionTree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0.978883359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0.002339804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0.980490616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0.003662814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0.983412378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0.002947392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0.981942111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0.001989901</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8886155"/>
                  </a:ext>
                </a:extLst>
              </a:tr>
              <a:tr h="523025">
                <a:tc>
                  <a:txBody>
                    <a:bodyPr/>
                    <a:lstStyle/>
                    <a:p>
                      <a:pPr algn="l" fontAlgn="b">
                        <a:buNone/>
                      </a:pPr>
                      <a:r>
                        <a:rPr lang="en-AU" sz="1100" b="0" i="0" u="none" strike="noStrike">
                          <a:solidFill>
                            <a:srgbClr val="000000"/>
                          </a:solidFill>
                          <a:effectLst/>
                          <a:latin typeface="Aptos Narrow" panose="020B0004020202020204" pitchFamily="34" charset="0"/>
                        </a:rPr>
                        <a:t>LogisticRegression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0.800881952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0.005297686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0.855051618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0.006692669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0.793517017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0.00987106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a:solidFill>
                            <a:srgbClr val="000000"/>
                          </a:solidFill>
                          <a:effectLst/>
                          <a:latin typeface="Aptos Narrow" panose="020B0004020202020204" pitchFamily="34" charset="0"/>
                        </a:rPr>
                        <a:t>0.823078832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buNone/>
                      </a:pPr>
                      <a:r>
                        <a:rPr lang="en-AU" sz="1100" b="0" i="0" u="none" strike="noStrike" dirty="0">
                          <a:solidFill>
                            <a:srgbClr val="000000"/>
                          </a:solidFill>
                          <a:effectLst/>
                          <a:latin typeface="Aptos Narrow" panose="020B0004020202020204" pitchFamily="34" charset="0"/>
                        </a:rPr>
                        <a:t>0.005208201</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5410374"/>
                  </a:ext>
                </a:extLst>
              </a:tr>
            </a:tbl>
          </a:graphicData>
        </a:graphic>
      </p:graphicFrame>
    </p:spTree>
    <p:extLst>
      <p:ext uri="{BB962C8B-B14F-4D97-AF65-F5344CB8AC3E}">
        <p14:creationId xmlns:p14="http://schemas.microsoft.com/office/powerpoint/2010/main" val="38595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20BA-9E36-D23F-49EF-1A5B4EBF543A}"/>
              </a:ext>
            </a:extLst>
          </p:cNvPr>
          <p:cNvSpPr>
            <a:spLocks noGrp="1"/>
          </p:cNvSpPr>
          <p:nvPr>
            <p:ph type="title"/>
          </p:nvPr>
        </p:nvSpPr>
        <p:spPr/>
        <p:txBody>
          <a:bodyPr/>
          <a:lstStyle/>
          <a:p>
            <a:r>
              <a:rPr lang="en-AU" dirty="0"/>
              <a:t>STATUS</a:t>
            </a:r>
          </a:p>
        </p:txBody>
      </p:sp>
      <p:sp>
        <p:nvSpPr>
          <p:cNvPr id="3" name="Content Placeholder 2">
            <a:extLst>
              <a:ext uri="{FF2B5EF4-FFF2-40B4-BE49-F238E27FC236}">
                <a16:creationId xmlns:a16="http://schemas.microsoft.com/office/drawing/2014/main" id="{F6177FF3-7BFA-2DF0-FCF7-ED1CAB42F50D}"/>
              </a:ext>
            </a:extLst>
          </p:cNvPr>
          <p:cNvSpPr>
            <a:spLocks noGrp="1"/>
          </p:cNvSpPr>
          <p:nvPr>
            <p:ph idx="1"/>
          </p:nvPr>
        </p:nvSpPr>
        <p:spPr/>
        <p:txBody>
          <a:bodyPr/>
          <a:lstStyle/>
          <a:p>
            <a:r>
              <a:rPr lang="en-AU" dirty="0"/>
              <a:t>✅ Build </a:t>
            </a:r>
            <a:r>
              <a:rPr lang="en-AU" dirty="0" err="1"/>
              <a:t>sklearn</a:t>
            </a:r>
            <a:r>
              <a:rPr lang="en-AU" dirty="0"/>
              <a:t> Pipeline (impute + scale)</a:t>
            </a:r>
            <a:br>
              <a:rPr lang="en-AU" dirty="0"/>
            </a:br>
            <a:r>
              <a:rPr lang="en-AU" dirty="0"/>
              <a:t>✅ Ensure no data leakage in CV</a:t>
            </a:r>
            <a:br>
              <a:rPr lang="en-AU" dirty="0"/>
            </a:br>
            <a:r>
              <a:rPr lang="en-AU" dirty="0"/>
              <a:t>✅ Logistic Regression (10-fold CV)</a:t>
            </a:r>
            <a:br>
              <a:rPr lang="en-AU" dirty="0"/>
            </a:br>
            <a:r>
              <a:rPr lang="en-AU" dirty="0"/>
              <a:t>✅ Decision Tree (10-fold CV)</a:t>
            </a:r>
            <a:br>
              <a:rPr lang="en-AU" dirty="0"/>
            </a:br>
            <a:r>
              <a:rPr lang="en-AU" dirty="0"/>
              <a:t>✅ Random Forest (10-fold CV)</a:t>
            </a:r>
          </a:p>
        </p:txBody>
      </p:sp>
    </p:spTree>
    <p:extLst>
      <p:ext uri="{BB962C8B-B14F-4D97-AF65-F5344CB8AC3E}">
        <p14:creationId xmlns:p14="http://schemas.microsoft.com/office/powerpoint/2010/main" val="3199740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4D0D-1D43-0083-27A2-662F3763B571}"/>
              </a:ext>
            </a:extLst>
          </p:cNvPr>
          <p:cNvSpPr>
            <a:spLocks noGrp="1"/>
          </p:cNvSpPr>
          <p:nvPr>
            <p:ph type="title"/>
          </p:nvPr>
        </p:nvSpPr>
        <p:spPr/>
        <p:txBody>
          <a:bodyPr/>
          <a:lstStyle/>
          <a:p>
            <a:r>
              <a:rPr lang="en-AU" dirty="0"/>
              <a:t>Train </a:t>
            </a:r>
            <a:r>
              <a:rPr lang="en-AU" dirty="0" err="1"/>
              <a:t>PyTorch</a:t>
            </a:r>
            <a:r>
              <a:rPr lang="en-AU" dirty="0"/>
              <a:t> MLP - 1</a:t>
            </a:r>
            <a:r>
              <a:rPr lang="en-AU" baseline="30000" dirty="0"/>
              <a:t>st</a:t>
            </a:r>
            <a:r>
              <a:rPr lang="en-AU" dirty="0"/>
              <a:t> run</a:t>
            </a:r>
          </a:p>
        </p:txBody>
      </p:sp>
      <p:sp>
        <p:nvSpPr>
          <p:cNvPr id="3" name="Content Placeholder 2">
            <a:extLst>
              <a:ext uri="{FF2B5EF4-FFF2-40B4-BE49-F238E27FC236}">
                <a16:creationId xmlns:a16="http://schemas.microsoft.com/office/drawing/2014/main" id="{5413A6E6-CB2B-093F-6D94-105A398447F9}"/>
              </a:ext>
            </a:extLst>
          </p:cNvPr>
          <p:cNvSpPr>
            <a:spLocks noGrp="1"/>
          </p:cNvSpPr>
          <p:nvPr>
            <p:ph idx="1"/>
          </p:nvPr>
        </p:nvSpPr>
        <p:spPr/>
        <p:txBody>
          <a:bodyPr>
            <a:normAutofit fontScale="25000" lnSpcReduction="20000"/>
          </a:bodyPr>
          <a:lstStyle/>
          <a:p>
            <a:r>
              <a:rPr lang="en-AU" dirty="0"/>
              <a:t>PS C:\Users\abiga\source\repos\MachineLearning\MachineLearning&gt; python torch_mlp_train.py</a:t>
            </a:r>
          </a:p>
          <a:p>
            <a:r>
              <a:rPr lang="en-AU" dirty="0"/>
              <a:t>Dropping all-missing columns: ['</a:t>
            </a:r>
            <a:r>
              <a:rPr lang="en-AU" dirty="0" err="1"/>
              <a:t>FormatedTimeDateStamp</a:t>
            </a:r>
            <a:r>
              <a:rPr lang="en-AU" dirty="0"/>
              <a:t>', '</a:t>
            </a:r>
            <a:r>
              <a:rPr lang="en-AU" dirty="0" err="1"/>
              <a:t>ImportedDlls</a:t>
            </a:r>
            <a:r>
              <a:rPr lang="en-AU" dirty="0"/>
              <a:t>', '</a:t>
            </a:r>
            <a:r>
              <a:rPr lang="en-AU" dirty="0" err="1"/>
              <a:t>ImportedSymbols</a:t>
            </a:r>
            <a:r>
              <a:rPr lang="en-AU" dirty="0"/>
              <a:t>', 'SHA1']</a:t>
            </a:r>
          </a:p>
          <a:p>
            <a:r>
              <a:rPr lang="en-AU" dirty="0"/>
              <a:t>Features used: 23</a:t>
            </a:r>
          </a:p>
          <a:p>
            <a:r>
              <a:rPr lang="en-AU" dirty="0"/>
              <a:t>Epoch 01 | </a:t>
            </a:r>
            <a:r>
              <a:rPr lang="en-AU" dirty="0" err="1"/>
              <a:t>train_loss</a:t>
            </a:r>
            <a:r>
              <a:rPr lang="en-AU" dirty="0"/>
              <a:t>=0.4551 | </a:t>
            </a:r>
            <a:r>
              <a:rPr lang="en-AU" dirty="0" err="1"/>
              <a:t>val_acc</a:t>
            </a:r>
            <a:r>
              <a:rPr lang="en-AU" dirty="0"/>
              <a:t>=0.8507 </a:t>
            </a:r>
            <a:r>
              <a:rPr lang="en-AU" dirty="0" err="1"/>
              <a:t>val_prec</a:t>
            </a:r>
            <a:r>
              <a:rPr lang="en-AU" dirty="0"/>
              <a:t>=0.9343 </a:t>
            </a:r>
            <a:r>
              <a:rPr lang="en-AU" dirty="0" err="1"/>
              <a:t>val_rec</a:t>
            </a:r>
            <a:r>
              <a:rPr lang="en-AU" dirty="0"/>
              <a:t>=0.8006 val_f1=0.8623</a:t>
            </a:r>
          </a:p>
          <a:p>
            <a:r>
              <a:rPr lang="en-AU" dirty="0"/>
              <a:t>Epoch 02 | </a:t>
            </a:r>
            <a:r>
              <a:rPr lang="en-AU" dirty="0" err="1"/>
              <a:t>train_loss</a:t>
            </a:r>
            <a:r>
              <a:rPr lang="en-AU" dirty="0"/>
              <a:t>=0.3111 | </a:t>
            </a:r>
            <a:r>
              <a:rPr lang="en-AU" dirty="0" err="1"/>
              <a:t>val_acc</a:t>
            </a:r>
            <a:r>
              <a:rPr lang="en-AU" dirty="0"/>
              <a:t>=0.8828 </a:t>
            </a:r>
            <a:r>
              <a:rPr lang="en-AU" dirty="0" err="1"/>
              <a:t>val_prec</a:t>
            </a:r>
            <a:r>
              <a:rPr lang="en-AU" dirty="0"/>
              <a:t>=0.9374 </a:t>
            </a:r>
            <a:r>
              <a:rPr lang="en-AU" dirty="0" err="1"/>
              <a:t>val_rec</a:t>
            </a:r>
            <a:r>
              <a:rPr lang="en-AU" dirty="0"/>
              <a:t>=0.8565 val_f1=0.8951</a:t>
            </a:r>
          </a:p>
          <a:p>
            <a:r>
              <a:rPr lang="en-AU" dirty="0"/>
              <a:t>Epoch 03 | </a:t>
            </a:r>
            <a:r>
              <a:rPr lang="en-AU" dirty="0" err="1"/>
              <a:t>train_loss</a:t>
            </a:r>
            <a:r>
              <a:rPr lang="en-AU" dirty="0"/>
              <a:t>=0.2796 | </a:t>
            </a:r>
            <a:r>
              <a:rPr lang="en-AU" dirty="0" err="1"/>
              <a:t>val_acc</a:t>
            </a:r>
            <a:r>
              <a:rPr lang="en-AU" dirty="0"/>
              <a:t>=0.8969 </a:t>
            </a:r>
            <a:r>
              <a:rPr lang="en-AU" dirty="0" err="1"/>
              <a:t>val_prec</a:t>
            </a:r>
            <a:r>
              <a:rPr lang="en-AU" dirty="0"/>
              <a:t>=0.9280 </a:t>
            </a:r>
            <a:r>
              <a:rPr lang="en-AU" dirty="0" err="1"/>
              <a:t>val_rec</a:t>
            </a:r>
            <a:r>
              <a:rPr lang="en-AU" dirty="0"/>
              <a:t>=0.8926 val_f1=0.9100</a:t>
            </a:r>
          </a:p>
          <a:p>
            <a:r>
              <a:rPr lang="en-AU" dirty="0"/>
              <a:t>Epoch 04 | </a:t>
            </a:r>
            <a:r>
              <a:rPr lang="en-AU" dirty="0" err="1"/>
              <a:t>train_loss</a:t>
            </a:r>
            <a:r>
              <a:rPr lang="en-AU" dirty="0"/>
              <a:t>=0.2626 | </a:t>
            </a:r>
            <a:r>
              <a:rPr lang="en-AU" dirty="0" err="1"/>
              <a:t>val_acc</a:t>
            </a:r>
            <a:r>
              <a:rPr lang="en-AU" dirty="0"/>
              <a:t>=0.9082 </a:t>
            </a:r>
            <a:r>
              <a:rPr lang="en-AU" dirty="0" err="1"/>
              <a:t>val_prec</a:t>
            </a:r>
            <a:r>
              <a:rPr lang="en-AU" dirty="0"/>
              <a:t>=0.9233 </a:t>
            </a:r>
            <a:r>
              <a:rPr lang="en-AU" dirty="0" err="1"/>
              <a:t>val_rec</a:t>
            </a:r>
            <a:r>
              <a:rPr lang="en-AU" dirty="0"/>
              <a:t>=0.9192 val_f1=0.9212</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05 | </a:t>
            </a:r>
            <a:r>
              <a:rPr lang="en-AU" dirty="0" err="1"/>
              <a:t>train_loss</a:t>
            </a:r>
            <a:r>
              <a:rPr lang="en-AU" dirty="0"/>
              <a:t>=0.2482 | </a:t>
            </a:r>
            <a:r>
              <a:rPr lang="en-AU" dirty="0" err="1"/>
              <a:t>val_acc</a:t>
            </a:r>
            <a:r>
              <a:rPr lang="en-AU" dirty="0"/>
              <a:t>=0.9113 </a:t>
            </a:r>
            <a:r>
              <a:rPr lang="en-AU" dirty="0" err="1"/>
              <a:t>val_prec</a:t>
            </a:r>
            <a:r>
              <a:rPr lang="en-AU" dirty="0"/>
              <a:t>=0.9286 </a:t>
            </a:r>
            <a:r>
              <a:rPr lang="en-AU" dirty="0" err="1"/>
              <a:t>val_rec</a:t>
            </a:r>
            <a:r>
              <a:rPr lang="en-AU" dirty="0"/>
              <a:t>=0.9188 val_f1=0.9236</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06 | </a:t>
            </a:r>
            <a:r>
              <a:rPr lang="en-AU" dirty="0" err="1"/>
              <a:t>train_loss</a:t>
            </a:r>
            <a:r>
              <a:rPr lang="en-AU" dirty="0"/>
              <a:t>=0.2389 | </a:t>
            </a:r>
            <a:r>
              <a:rPr lang="en-AU" dirty="0" err="1"/>
              <a:t>val_acc</a:t>
            </a:r>
            <a:r>
              <a:rPr lang="en-AU" dirty="0"/>
              <a:t>=0.9123 </a:t>
            </a:r>
            <a:r>
              <a:rPr lang="en-AU" dirty="0" err="1"/>
              <a:t>val_prec</a:t>
            </a:r>
            <a:r>
              <a:rPr lang="en-AU" dirty="0"/>
              <a:t>=0.9348 </a:t>
            </a:r>
            <a:r>
              <a:rPr lang="en-AU" dirty="0" err="1"/>
              <a:t>val_rec</a:t>
            </a:r>
            <a:r>
              <a:rPr lang="en-AU" dirty="0"/>
              <a:t>=0.9135 val_f1=0.9240</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07 | </a:t>
            </a:r>
            <a:r>
              <a:rPr lang="en-AU" dirty="0" err="1"/>
              <a:t>train_loss</a:t>
            </a:r>
            <a:r>
              <a:rPr lang="en-AU" dirty="0"/>
              <a:t>=0.2326 | </a:t>
            </a:r>
            <a:r>
              <a:rPr lang="en-AU" dirty="0" err="1"/>
              <a:t>val_acc</a:t>
            </a:r>
            <a:r>
              <a:rPr lang="en-AU" dirty="0"/>
              <a:t>=0.9175 </a:t>
            </a:r>
            <a:r>
              <a:rPr lang="en-AU" dirty="0" err="1"/>
              <a:t>val_prec</a:t>
            </a:r>
            <a:r>
              <a:rPr lang="en-AU" dirty="0"/>
              <a:t>=0.9343 </a:t>
            </a:r>
            <a:r>
              <a:rPr lang="en-AU" dirty="0" err="1"/>
              <a:t>val_rec</a:t>
            </a:r>
            <a:r>
              <a:rPr lang="en-AU" dirty="0"/>
              <a:t>=0.9236 val_f1=0.9289</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08 | </a:t>
            </a:r>
            <a:r>
              <a:rPr lang="en-AU" dirty="0" err="1"/>
              <a:t>train_loss</a:t>
            </a:r>
            <a:r>
              <a:rPr lang="en-AU" dirty="0"/>
              <a:t>=0.2255 | </a:t>
            </a:r>
            <a:r>
              <a:rPr lang="en-AU" dirty="0" err="1"/>
              <a:t>val_acc</a:t>
            </a:r>
            <a:r>
              <a:rPr lang="en-AU" dirty="0"/>
              <a:t>=0.9205 </a:t>
            </a:r>
            <a:r>
              <a:rPr lang="en-AU" dirty="0" err="1"/>
              <a:t>val_prec</a:t>
            </a:r>
            <a:r>
              <a:rPr lang="en-AU" dirty="0"/>
              <a:t>=0.9224 </a:t>
            </a:r>
            <a:r>
              <a:rPr lang="en-AU" dirty="0" err="1"/>
              <a:t>val_rec</a:t>
            </a:r>
            <a:r>
              <a:rPr lang="en-AU" dirty="0"/>
              <a:t>=0.9432 val_f1=0.9327</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09 | </a:t>
            </a:r>
            <a:r>
              <a:rPr lang="en-AU" dirty="0" err="1"/>
              <a:t>train_loss</a:t>
            </a:r>
            <a:r>
              <a:rPr lang="en-AU" dirty="0"/>
              <a:t>=0.2213 | </a:t>
            </a:r>
            <a:r>
              <a:rPr lang="en-AU" dirty="0" err="1"/>
              <a:t>val_acc</a:t>
            </a:r>
            <a:r>
              <a:rPr lang="en-AU" dirty="0"/>
              <a:t>=0.9248 </a:t>
            </a:r>
            <a:r>
              <a:rPr lang="en-AU" dirty="0" err="1"/>
              <a:t>val_prec</a:t>
            </a:r>
            <a:r>
              <a:rPr lang="en-AU" dirty="0"/>
              <a:t>=0.9388 </a:t>
            </a:r>
            <a:r>
              <a:rPr lang="en-AU" dirty="0" err="1"/>
              <a:t>val_rec</a:t>
            </a:r>
            <a:r>
              <a:rPr lang="en-AU" dirty="0"/>
              <a:t>=0.9321 val_f1=0.9354</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10 | </a:t>
            </a:r>
            <a:r>
              <a:rPr lang="en-AU" dirty="0" err="1"/>
              <a:t>train_loss</a:t>
            </a:r>
            <a:r>
              <a:rPr lang="en-AU" dirty="0"/>
              <a:t>=0.2167 | </a:t>
            </a:r>
            <a:r>
              <a:rPr lang="en-AU" dirty="0" err="1"/>
              <a:t>val_acc</a:t>
            </a:r>
            <a:r>
              <a:rPr lang="en-AU" dirty="0"/>
              <a:t>=0.9242 </a:t>
            </a:r>
            <a:r>
              <a:rPr lang="en-AU" dirty="0" err="1"/>
              <a:t>val_prec</a:t>
            </a:r>
            <a:r>
              <a:rPr lang="en-AU" dirty="0"/>
              <a:t>=0.9321 </a:t>
            </a:r>
            <a:r>
              <a:rPr lang="en-AU" dirty="0" err="1"/>
              <a:t>val_rec</a:t>
            </a:r>
            <a:r>
              <a:rPr lang="en-AU" dirty="0"/>
              <a:t>=0.9386 val_f1=0.9353</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11 | </a:t>
            </a:r>
            <a:r>
              <a:rPr lang="en-AU" dirty="0" err="1"/>
              <a:t>train_loss</a:t>
            </a:r>
            <a:r>
              <a:rPr lang="en-AU" dirty="0"/>
              <a:t>=0.2132 | </a:t>
            </a:r>
            <a:r>
              <a:rPr lang="en-AU" dirty="0" err="1"/>
              <a:t>val_acc</a:t>
            </a:r>
            <a:r>
              <a:rPr lang="en-AU" dirty="0"/>
              <a:t>=0.9271 </a:t>
            </a:r>
            <a:r>
              <a:rPr lang="en-AU" dirty="0" err="1"/>
              <a:t>val_prec</a:t>
            </a:r>
            <a:r>
              <a:rPr lang="en-AU" dirty="0"/>
              <a:t>=0.9292 </a:t>
            </a:r>
            <a:r>
              <a:rPr lang="en-AU" dirty="0" err="1"/>
              <a:t>val_rec</a:t>
            </a:r>
            <a:r>
              <a:rPr lang="en-AU" dirty="0"/>
              <a:t>=0.9472 val_f1=0.9381</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12 | </a:t>
            </a:r>
            <a:r>
              <a:rPr lang="en-AU" dirty="0" err="1"/>
              <a:t>train_loss</a:t>
            </a:r>
            <a:r>
              <a:rPr lang="en-AU" dirty="0"/>
              <a:t>=0.2093 | </a:t>
            </a:r>
            <a:r>
              <a:rPr lang="en-AU" dirty="0" err="1"/>
              <a:t>val_acc</a:t>
            </a:r>
            <a:r>
              <a:rPr lang="en-AU" dirty="0"/>
              <a:t>=0.9268 </a:t>
            </a:r>
            <a:r>
              <a:rPr lang="en-AU" dirty="0" err="1"/>
              <a:t>val_prec</a:t>
            </a:r>
            <a:r>
              <a:rPr lang="en-AU" dirty="0"/>
              <a:t>=0.9368 </a:t>
            </a:r>
            <a:r>
              <a:rPr lang="en-AU" dirty="0" err="1"/>
              <a:t>val_rec</a:t>
            </a:r>
            <a:r>
              <a:rPr lang="en-AU" dirty="0"/>
              <a:t>=0.9380 val_f1=0.9374</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13 | </a:t>
            </a:r>
            <a:r>
              <a:rPr lang="en-AU" dirty="0" err="1"/>
              <a:t>train_loss</a:t>
            </a:r>
            <a:r>
              <a:rPr lang="en-AU" dirty="0"/>
              <a:t>=0.2058 | </a:t>
            </a:r>
            <a:r>
              <a:rPr lang="en-AU" dirty="0" err="1"/>
              <a:t>val_acc</a:t>
            </a:r>
            <a:r>
              <a:rPr lang="en-AU" dirty="0"/>
              <a:t>=0.9313 </a:t>
            </a:r>
            <a:r>
              <a:rPr lang="en-AU" dirty="0" err="1"/>
              <a:t>val_prec</a:t>
            </a:r>
            <a:r>
              <a:rPr lang="en-AU" dirty="0"/>
              <a:t>=0.9436 </a:t>
            </a:r>
            <a:r>
              <a:rPr lang="en-AU" dirty="0" err="1"/>
              <a:t>val_rec</a:t>
            </a:r>
            <a:r>
              <a:rPr lang="en-AU" dirty="0"/>
              <a:t>=0.9384 val_f1=0.9410</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14 | </a:t>
            </a:r>
            <a:r>
              <a:rPr lang="en-AU" dirty="0" err="1"/>
              <a:t>train_loss</a:t>
            </a:r>
            <a:r>
              <a:rPr lang="en-AU" dirty="0"/>
              <a:t>=0.2044 | </a:t>
            </a:r>
            <a:r>
              <a:rPr lang="en-AU" dirty="0" err="1"/>
              <a:t>val_acc</a:t>
            </a:r>
            <a:r>
              <a:rPr lang="en-AU" dirty="0"/>
              <a:t>=0.9311 </a:t>
            </a:r>
            <a:r>
              <a:rPr lang="en-AU" dirty="0" err="1"/>
              <a:t>val_prec</a:t>
            </a:r>
            <a:r>
              <a:rPr lang="en-AU" dirty="0"/>
              <a:t>=0.9422 </a:t>
            </a:r>
            <a:r>
              <a:rPr lang="en-AU" dirty="0" err="1"/>
              <a:t>val_rec</a:t>
            </a:r>
            <a:r>
              <a:rPr lang="en-AU" dirty="0"/>
              <a:t>=0.9396 val_f1=0.9409</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15 | </a:t>
            </a:r>
            <a:r>
              <a:rPr lang="en-AU" dirty="0" err="1"/>
              <a:t>train_loss</a:t>
            </a:r>
            <a:r>
              <a:rPr lang="en-AU" dirty="0"/>
              <a:t>=0.2006 | </a:t>
            </a:r>
            <a:r>
              <a:rPr lang="en-AU" dirty="0" err="1"/>
              <a:t>val_acc</a:t>
            </a:r>
            <a:r>
              <a:rPr lang="en-AU" dirty="0"/>
              <a:t>=0.9317 </a:t>
            </a:r>
            <a:r>
              <a:rPr lang="en-AU" dirty="0" err="1"/>
              <a:t>val_prec</a:t>
            </a:r>
            <a:r>
              <a:rPr lang="en-AU" dirty="0"/>
              <a:t>=0.9415 </a:t>
            </a:r>
            <a:r>
              <a:rPr lang="en-AU" dirty="0" err="1"/>
              <a:t>val_rec</a:t>
            </a:r>
            <a:r>
              <a:rPr lang="en-AU" dirty="0"/>
              <a:t>=0.9415 val_f1=0.9415</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16 | </a:t>
            </a:r>
            <a:r>
              <a:rPr lang="en-AU" dirty="0" err="1"/>
              <a:t>train_loss</a:t>
            </a:r>
            <a:r>
              <a:rPr lang="en-AU" dirty="0"/>
              <a:t>=0.1982 | </a:t>
            </a:r>
            <a:r>
              <a:rPr lang="en-AU" dirty="0" err="1"/>
              <a:t>val_acc</a:t>
            </a:r>
            <a:r>
              <a:rPr lang="en-AU" dirty="0"/>
              <a:t>=0.9364 </a:t>
            </a:r>
            <a:r>
              <a:rPr lang="en-AU" dirty="0" err="1"/>
              <a:t>val_prec</a:t>
            </a:r>
            <a:r>
              <a:rPr lang="en-AU" dirty="0"/>
              <a:t>=0.9507 </a:t>
            </a:r>
            <a:r>
              <a:rPr lang="en-AU" dirty="0" err="1"/>
              <a:t>val_rec</a:t>
            </a:r>
            <a:r>
              <a:rPr lang="en-AU" dirty="0"/>
              <a:t>=0.9399 val_f1=0.9452</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17 | </a:t>
            </a:r>
            <a:r>
              <a:rPr lang="en-AU" dirty="0" err="1"/>
              <a:t>train_loss</a:t>
            </a:r>
            <a:r>
              <a:rPr lang="en-AU" dirty="0"/>
              <a:t>=0.1967 | </a:t>
            </a:r>
            <a:r>
              <a:rPr lang="en-AU" dirty="0" err="1"/>
              <a:t>val_acc</a:t>
            </a:r>
            <a:r>
              <a:rPr lang="en-AU" dirty="0"/>
              <a:t>=0.9369 </a:t>
            </a:r>
            <a:r>
              <a:rPr lang="en-AU" dirty="0" err="1"/>
              <a:t>val_prec</a:t>
            </a:r>
            <a:r>
              <a:rPr lang="en-AU" dirty="0"/>
              <a:t>=0.9450 </a:t>
            </a:r>
            <a:r>
              <a:rPr lang="en-AU" dirty="0" err="1"/>
              <a:t>val_rec</a:t>
            </a:r>
            <a:r>
              <a:rPr lang="en-AU" dirty="0"/>
              <a:t>=0.9470 val_f1=0.9460</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18 | </a:t>
            </a:r>
            <a:r>
              <a:rPr lang="en-AU" dirty="0" err="1"/>
              <a:t>train_loss</a:t>
            </a:r>
            <a:r>
              <a:rPr lang="en-AU" dirty="0"/>
              <a:t>=0.1968 | </a:t>
            </a:r>
            <a:r>
              <a:rPr lang="en-AU" dirty="0" err="1"/>
              <a:t>val_acc</a:t>
            </a:r>
            <a:r>
              <a:rPr lang="en-AU" dirty="0"/>
              <a:t>=0.9362 </a:t>
            </a:r>
            <a:r>
              <a:rPr lang="en-AU" dirty="0" err="1"/>
              <a:t>val_prec</a:t>
            </a:r>
            <a:r>
              <a:rPr lang="en-AU" dirty="0"/>
              <a:t>=0.9465 </a:t>
            </a:r>
            <a:r>
              <a:rPr lang="en-AU" dirty="0" err="1"/>
              <a:t>val_rec</a:t>
            </a:r>
            <a:r>
              <a:rPr lang="en-AU" dirty="0"/>
              <a:t>=0.9441 val_f1=0.9453</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19 | </a:t>
            </a:r>
            <a:r>
              <a:rPr lang="en-AU" dirty="0" err="1"/>
              <a:t>train_loss</a:t>
            </a:r>
            <a:r>
              <a:rPr lang="en-AU" dirty="0"/>
              <a:t>=0.1938 | </a:t>
            </a:r>
            <a:r>
              <a:rPr lang="en-AU" dirty="0" err="1"/>
              <a:t>val_acc</a:t>
            </a:r>
            <a:r>
              <a:rPr lang="en-AU" dirty="0"/>
              <a:t>=0.9384 </a:t>
            </a:r>
            <a:r>
              <a:rPr lang="en-AU" dirty="0" err="1"/>
              <a:t>val_prec</a:t>
            </a:r>
            <a:r>
              <a:rPr lang="en-AU" dirty="0"/>
              <a:t>=0.9471 </a:t>
            </a:r>
            <a:r>
              <a:rPr lang="en-AU" dirty="0" err="1"/>
              <a:t>val_rec</a:t>
            </a:r>
            <a:r>
              <a:rPr lang="en-AU" dirty="0"/>
              <a:t>=0.9475 val_f1=0.9473</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20 | </a:t>
            </a:r>
            <a:r>
              <a:rPr lang="en-AU" dirty="0" err="1"/>
              <a:t>train_loss</a:t>
            </a:r>
            <a:r>
              <a:rPr lang="en-AU" dirty="0"/>
              <a:t>=0.1918 | </a:t>
            </a:r>
            <a:r>
              <a:rPr lang="en-AU" dirty="0" err="1"/>
              <a:t>val_acc</a:t>
            </a:r>
            <a:r>
              <a:rPr lang="en-AU" dirty="0"/>
              <a:t>=0.9374 </a:t>
            </a:r>
            <a:r>
              <a:rPr lang="en-AU" dirty="0" err="1"/>
              <a:t>val_prec</a:t>
            </a:r>
            <a:r>
              <a:rPr lang="en-AU" dirty="0"/>
              <a:t>=0.9451 </a:t>
            </a:r>
            <a:r>
              <a:rPr lang="en-AU" dirty="0" err="1"/>
              <a:t>val_rec</a:t>
            </a:r>
            <a:r>
              <a:rPr lang="en-AU" dirty="0"/>
              <a:t>=0.9479 val_f1=0.9465</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21 | </a:t>
            </a:r>
            <a:r>
              <a:rPr lang="en-AU" dirty="0" err="1"/>
              <a:t>train_loss</a:t>
            </a:r>
            <a:r>
              <a:rPr lang="en-AU" dirty="0"/>
              <a:t>=0.1899 | </a:t>
            </a:r>
            <a:r>
              <a:rPr lang="en-AU" dirty="0" err="1"/>
              <a:t>val_acc</a:t>
            </a:r>
            <a:r>
              <a:rPr lang="en-AU" dirty="0"/>
              <a:t>=0.9378 </a:t>
            </a:r>
            <a:r>
              <a:rPr lang="en-AU" dirty="0" err="1"/>
              <a:t>val_prec</a:t>
            </a:r>
            <a:r>
              <a:rPr lang="en-AU" dirty="0"/>
              <a:t>=0.9449 </a:t>
            </a:r>
            <a:r>
              <a:rPr lang="en-AU" dirty="0" err="1"/>
              <a:t>val_rec</a:t>
            </a:r>
            <a:r>
              <a:rPr lang="en-AU" dirty="0"/>
              <a:t>=0.9487 val_f1=0.9468</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22 | </a:t>
            </a:r>
            <a:r>
              <a:rPr lang="en-AU" dirty="0" err="1"/>
              <a:t>train_loss</a:t>
            </a:r>
            <a:r>
              <a:rPr lang="en-AU" dirty="0"/>
              <a:t>=0.1891 | </a:t>
            </a:r>
            <a:r>
              <a:rPr lang="en-AU" dirty="0" err="1"/>
              <a:t>val_acc</a:t>
            </a:r>
            <a:r>
              <a:rPr lang="en-AU" dirty="0"/>
              <a:t>=0.9382 </a:t>
            </a:r>
            <a:r>
              <a:rPr lang="en-AU" dirty="0" err="1"/>
              <a:t>val_prec</a:t>
            </a:r>
            <a:r>
              <a:rPr lang="en-AU" dirty="0"/>
              <a:t>=0.9516 </a:t>
            </a:r>
            <a:r>
              <a:rPr lang="en-AU" dirty="0" err="1"/>
              <a:t>val_rec</a:t>
            </a:r>
            <a:r>
              <a:rPr lang="en-AU" dirty="0"/>
              <a:t>=0.9420 val_f1=0.9468</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23 | </a:t>
            </a:r>
            <a:r>
              <a:rPr lang="en-AU" dirty="0" err="1"/>
              <a:t>train_loss</a:t>
            </a:r>
            <a:r>
              <a:rPr lang="en-AU" dirty="0"/>
              <a:t>=0.1877 | </a:t>
            </a:r>
            <a:r>
              <a:rPr lang="en-AU" dirty="0" err="1"/>
              <a:t>val_acc</a:t>
            </a:r>
            <a:r>
              <a:rPr lang="en-AU" dirty="0"/>
              <a:t>=0.9410 </a:t>
            </a:r>
            <a:r>
              <a:rPr lang="en-AU" dirty="0" err="1"/>
              <a:t>val_prec</a:t>
            </a:r>
            <a:r>
              <a:rPr lang="en-AU" dirty="0"/>
              <a:t>=0.9494 </a:t>
            </a:r>
            <a:r>
              <a:rPr lang="en-AU" dirty="0" err="1"/>
              <a:t>val_rec</a:t>
            </a:r>
            <a:r>
              <a:rPr lang="en-AU" dirty="0"/>
              <a:t>=0.9496 val_f1=0.9495</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24 | </a:t>
            </a:r>
            <a:r>
              <a:rPr lang="en-AU" dirty="0" err="1"/>
              <a:t>train_loss</a:t>
            </a:r>
            <a:r>
              <a:rPr lang="en-AU" dirty="0"/>
              <a:t>=0.1853 | </a:t>
            </a:r>
            <a:r>
              <a:rPr lang="en-AU" dirty="0" err="1"/>
              <a:t>val_acc</a:t>
            </a:r>
            <a:r>
              <a:rPr lang="en-AU" dirty="0"/>
              <a:t>=0.9410 </a:t>
            </a:r>
            <a:r>
              <a:rPr lang="en-AU" dirty="0" err="1"/>
              <a:t>val_prec</a:t>
            </a:r>
            <a:r>
              <a:rPr lang="en-AU" dirty="0"/>
              <a:t>=0.9482 </a:t>
            </a:r>
            <a:r>
              <a:rPr lang="en-AU" dirty="0" err="1"/>
              <a:t>val_rec</a:t>
            </a:r>
            <a:r>
              <a:rPr lang="en-AU" dirty="0"/>
              <a:t>=0.9508 val_f1=0.9495</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r>
              <a:rPr lang="en-AU" dirty="0"/>
              <a:t>Epoch 25 | </a:t>
            </a:r>
            <a:r>
              <a:rPr lang="en-AU" dirty="0" err="1"/>
              <a:t>train_loss</a:t>
            </a:r>
            <a:r>
              <a:rPr lang="en-AU" dirty="0"/>
              <a:t>=0.1843 | </a:t>
            </a:r>
            <a:r>
              <a:rPr lang="en-AU" dirty="0" err="1"/>
              <a:t>val_acc</a:t>
            </a:r>
            <a:r>
              <a:rPr lang="en-AU" dirty="0"/>
              <a:t>=0.9406 </a:t>
            </a:r>
            <a:r>
              <a:rPr lang="en-AU" dirty="0" err="1"/>
              <a:t>val_prec</a:t>
            </a:r>
            <a:r>
              <a:rPr lang="en-AU" dirty="0"/>
              <a:t>=0.9490 </a:t>
            </a:r>
            <a:r>
              <a:rPr lang="en-AU" dirty="0" err="1"/>
              <a:t>val_rec</a:t>
            </a:r>
            <a:r>
              <a:rPr lang="en-AU" dirty="0"/>
              <a:t>=0.9494 val_f1=0.9492</a:t>
            </a:r>
          </a:p>
          <a:p>
            <a:r>
              <a:rPr lang="en-AU" dirty="0"/>
              <a:t>C:\Users\abiga\source\repos\MachineLearning\MachineLearning\torch_mlp_train.py:133: </a:t>
            </a:r>
            <a:r>
              <a:rPr lang="en-AU" dirty="0" err="1"/>
              <a:t>RuntimeWarning</a:t>
            </a:r>
            <a:r>
              <a:rPr lang="en-AU" dirty="0"/>
              <a:t>: overflow encountered in exp</a:t>
            </a:r>
          </a:p>
          <a:p>
            <a:r>
              <a:rPr lang="en-AU" dirty="0"/>
              <a:t>  probs = 1 / (1 + </a:t>
            </a:r>
            <a:r>
              <a:rPr lang="en-AU" dirty="0" err="1"/>
              <a:t>np.exp</a:t>
            </a:r>
            <a:r>
              <a:rPr lang="en-AU" dirty="0"/>
              <a:t>(-logits))</a:t>
            </a:r>
          </a:p>
          <a:p>
            <a:endParaRPr lang="en-AU" dirty="0"/>
          </a:p>
          <a:p>
            <a:r>
              <a:rPr lang="en-AU" dirty="0"/>
              <a:t>Final validation metrics:</a:t>
            </a:r>
          </a:p>
          <a:p>
            <a:r>
              <a:rPr lang="en-AU" dirty="0"/>
              <a:t> accuracy: 0.9410</a:t>
            </a:r>
          </a:p>
          <a:p>
            <a:r>
              <a:rPr lang="en-AU" dirty="0"/>
              <a:t>precision: 0.9494</a:t>
            </a:r>
          </a:p>
          <a:p>
            <a:r>
              <a:rPr lang="en-AU" dirty="0"/>
              <a:t>   recall: 0.9496</a:t>
            </a:r>
          </a:p>
          <a:p>
            <a:r>
              <a:rPr lang="en-AU" dirty="0"/>
              <a:t>       f1: 0.9495</a:t>
            </a:r>
          </a:p>
        </p:txBody>
      </p:sp>
      <p:sp>
        <p:nvSpPr>
          <p:cNvPr id="4" name="TextBox 3">
            <a:extLst>
              <a:ext uri="{FF2B5EF4-FFF2-40B4-BE49-F238E27FC236}">
                <a16:creationId xmlns:a16="http://schemas.microsoft.com/office/drawing/2014/main" id="{5E25A18A-B708-D736-A366-FB6C402CF1D0}"/>
              </a:ext>
            </a:extLst>
          </p:cNvPr>
          <p:cNvSpPr txBox="1"/>
          <p:nvPr/>
        </p:nvSpPr>
        <p:spPr>
          <a:xfrm>
            <a:off x="7399867" y="1137563"/>
            <a:ext cx="3850798" cy="5355312"/>
          </a:xfrm>
          <a:prstGeom prst="rect">
            <a:avLst/>
          </a:prstGeom>
          <a:noFill/>
        </p:spPr>
        <p:txBody>
          <a:bodyPr wrap="square" rtlCol="0">
            <a:spAutoFit/>
          </a:bodyPr>
          <a:lstStyle/>
          <a:p>
            <a:r>
              <a:rPr lang="en-US" dirty="0"/>
              <a:t>During early experimentation, preprocessing steps (imputation and scaling) were initially applied prior to data splitting, which can lead to data leakage by allowing information from the validation data to influence learned preprocessing parameters.</a:t>
            </a:r>
          </a:p>
          <a:p>
            <a:r>
              <a:rPr lang="en-US" dirty="0"/>
              <a:t>This was subsequently corrected by incorporating all preprocessing steps into a scikit-learn Pipeline (and, for the </a:t>
            </a:r>
            <a:r>
              <a:rPr lang="en-US" dirty="0" err="1"/>
              <a:t>PyTorch</a:t>
            </a:r>
            <a:r>
              <a:rPr lang="en-US" dirty="0"/>
              <a:t> model, fitting the imputer and scaler exclusively on the training split). As a result, preprocessing parameters were learned only from training data within each fold or split, eliminating leakage. All results reported in this study are based on the corrected, leakage-free implementation.</a:t>
            </a:r>
          </a:p>
        </p:txBody>
      </p:sp>
    </p:spTree>
    <p:extLst>
      <p:ext uri="{BB962C8B-B14F-4D97-AF65-F5344CB8AC3E}">
        <p14:creationId xmlns:p14="http://schemas.microsoft.com/office/powerpoint/2010/main" val="953284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7BF1-6EA2-F511-C1C2-E163CAB2CE05}"/>
              </a:ext>
            </a:extLst>
          </p:cNvPr>
          <p:cNvSpPr>
            <a:spLocks noGrp="1"/>
          </p:cNvSpPr>
          <p:nvPr>
            <p:ph type="title"/>
          </p:nvPr>
        </p:nvSpPr>
        <p:spPr/>
        <p:txBody>
          <a:bodyPr/>
          <a:lstStyle/>
          <a:p>
            <a:r>
              <a:rPr lang="en-AU" dirty="0"/>
              <a:t>Train </a:t>
            </a:r>
            <a:r>
              <a:rPr lang="en-AU" dirty="0" err="1"/>
              <a:t>PyTorch</a:t>
            </a:r>
            <a:r>
              <a:rPr lang="en-AU" dirty="0"/>
              <a:t> MLP</a:t>
            </a:r>
          </a:p>
        </p:txBody>
      </p:sp>
      <p:pic>
        <p:nvPicPr>
          <p:cNvPr id="7" name="Content Placeholder 6">
            <a:extLst>
              <a:ext uri="{FF2B5EF4-FFF2-40B4-BE49-F238E27FC236}">
                <a16:creationId xmlns:a16="http://schemas.microsoft.com/office/drawing/2014/main" id="{92707E32-D82F-F315-9745-781EEA43C2E5}"/>
              </a:ext>
            </a:extLst>
          </p:cNvPr>
          <p:cNvPicPr>
            <a:picLocks noGrp="1" noChangeAspect="1"/>
          </p:cNvPicPr>
          <p:nvPr>
            <p:ph idx="1"/>
          </p:nvPr>
        </p:nvPicPr>
        <p:blipFill>
          <a:blip r:embed="rId2"/>
          <a:stretch>
            <a:fillRect/>
          </a:stretch>
        </p:blipFill>
        <p:spPr>
          <a:xfrm>
            <a:off x="1544703" y="1825625"/>
            <a:ext cx="9102593" cy="4351338"/>
          </a:xfrm>
          <a:prstGeom prst="rect">
            <a:avLst/>
          </a:prstGeom>
        </p:spPr>
      </p:pic>
    </p:spTree>
    <p:extLst>
      <p:ext uri="{BB962C8B-B14F-4D97-AF65-F5344CB8AC3E}">
        <p14:creationId xmlns:p14="http://schemas.microsoft.com/office/powerpoint/2010/main" val="1805151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833C-6D10-6E37-F855-354D518D4842}"/>
              </a:ext>
            </a:extLst>
          </p:cNvPr>
          <p:cNvSpPr>
            <a:spLocks noGrp="1"/>
          </p:cNvSpPr>
          <p:nvPr>
            <p:ph type="title"/>
          </p:nvPr>
        </p:nvSpPr>
        <p:spPr/>
        <p:txBody>
          <a:bodyPr>
            <a:normAutofit fontScale="90000"/>
          </a:bodyPr>
          <a:lstStyle/>
          <a:p>
            <a:r>
              <a:rPr lang="en-AU" dirty="0"/>
              <a:t>✅ Logistic Regression (10-fold CV)</a:t>
            </a:r>
            <a:br>
              <a:rPr lang="en-AU" dirty="0"/>
            </a:br>
            <a:r>
              <a:rPr lang="en-AU" dirty="0"/>
              <a:t>✅ Decision Tree (10-fold CV)</a:t>
            </a:r>
            <a:br>
              <a:rPr lang="en-AU" dirty="0"/>
            </a:br>
            <a:r>
              <a:rPr lang="en-AU" dirty="0"/>
              <a:t>✅ Random Forest (10-fold CV)</a:t>
            </a:r>
          </a:p>
        </p:txBody>
      </p:sp>
      <p:pic>
        <p:nvPicPr>
          <p:cNvPr id="5" name="Content Placeholder 4">
            <a:extLst>
              <a:ext uri="{FF2B5EF4-FFF2-40B4-BE49-F238E27FC236}">
                <a16:creationId xmlns:a16="http://schemas.microsoft.com/office/drawing/2014/main" id="{2E3137A0-7828-40E8-FE7F-73AA0F31A276}"/>
              </a:ext>
            </a:extLst>
          </p:cNvPr>
          <p:cNvPicPr>
            <a:picLocks noGrp="1" noChangeAspect="1"/>
          </p:cNvPicPr>
          <p:nvPr>
            <p:ph idx="1"/>
          </p:nvPr>
        </p:nvPicPr>
        <p:blipFill>
          <a:blip r:embed="rId2"/>
          <a:stretch>
            <a:fillRect/>
          </a:stretch>
        </p:blipFill>
        <p:spPr>
          <a:xfrm>
            <a:off x="1482488" y="1978715"/>
            <a:ext cx="9227024" cy="4045158"/>
          </a:xfrm>
          <a:prstGeom prst="rect">
            <a:avLst/>
          </a:prstGeom>
        </p:spPr>
      </p:pic>
    </p:spTree>
    <p:extLst>
      <p:ext uri="{BB962C8B-B14F-4D97-AF65-F5344CB8AC3E}">
        <p14:creationId xmlns:p14="http://schemas.microsoft.com/office/powerpoint/2010/main" val="986288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9FB9-236F-D5EC-BC05-FF92CC59EC4E}"/>
              </a:ext>
            </a:extLst>
          </p:cNvPr>
          <p:cNvSpPr>
            <a:spLocks noGrp="1"/>
          </p:cNvSpPr>
          <p:nvPr>
            <p:ph type="title"/>
          </p:nvPr>
        </p:nvSpPr>
        <p:spPr/>
        <p:txBody>
          <a:bodyPr/>
          <a:lstStyle/>
          <a:p>
            <a:r>
              <a:rPr lang="en-US" dirty="0" err="1"/>
              <a:t>PyTorch</a:t>
            </a:r>
            <a:r>
              <a:rPr lang="en-US" dirty="0"/>
              <a:t> MLP trained with validation monitoring; achieved F1 ≈ 0.95</a:t>
            </a:r>
            <a:endParaRPr lang="en-AU" dirty="0"/>
          </a:p>
        </p:txBody>
      </p:sp>
      <p:pic>
        <p:nvPicPr>
          <p:cNvPr id="5" name="Picture 4">
            <a:extLst>
              <a:ext uri="{FF2B5EF4-FFF2-40B4-BE49-F238E27FC236}">
                <a16:creationId xmlns:a16="http://schemas.microsoft.com/office/drawing/2014/main" id="{0DD93AEF-1D37-8E17-C24A-20ED77CFAF88}"/>
              </a:ext>
            </a:extLst>
          </p:cNvPr>
          <p:cNvPicPr>
            <a:picLocks noChangeAspect="1"/>
          </p:cNvPicPr>
          <p:nvPr/>
        </p:nvPicPr>
        <p:blipFill>
          <a:blip r:embed="rId2"/>
          <a:stretch>
            <a:fillRect/>
          </a:stretch>
        </p:blipFill>
        <p:spPr>
          <a:xfrm>
            <a:off x="838201" y="1838264"/>
            <a:ext cx="4214352" cy="2076557"/>
          </a:xfrm>
          <a:prstGeom prst="rect">
            <a:avLst/>
          </a:prstGeom>
        </p:spPr>
      </p:pic>
      <p:pic>
        <p:nvPicPr>
          <p:cNvPr id="9" name="Picture 8">
            <a:extLst>
              <a:ext uri="{FF2B5EF4-FFF2-40B4-BE49-F238E27FC236}">
                <a16:creationId xmlns:a16="http://schemas.microsoft.com/office/drawing/2014/main" id="{29235AA1-54B8-2FBC-6085-5F274118898B}"/>
              </a:ext>
            </a:extLst>
          </p:cNvPr>
          <p:cNvPicPr>
            <a:picLocks noChangeAspect="1"/>
          </p:cNvPicPr>
          <p:nvPr/>
        </p:nvPicPr>
        <p:blipFill>
          <a:blip r:embed="rId3"/>
          <a:stretch>
            <a:fillRect/>
          </a:stretch>
        </p:blipFill>
        <p:spPr>
          <a:xfrm>
            <a:off x="5205774" y="1838264"/>
            <a:ext cx="3867349" cy="2178162"/>
          </a:xfrm>
          <a:prstGeom prst="rect">
            <a:avLst/>
          </a:prstGeom>
        </p:spPr>
      </p:pic>
      <p:pic>
        <p:nvPicPr>
          <p:cNvPr id="11" name="Picture 10">
            <a:extLst>
              <a:ext uri="{FF2B5EF4-FFF2-40B4-BE49-F238E27FC236}">
                <a16:creationId xmlns:a16="http://schemas.microsoft.com/office/drawing/2014/main" id="{05EBB43A-D818-6788-0AF4-218A1D672AF5}"/>
              </a:ext>
            </a:extLst>
          </p:cNvPr>
          <p:cNvPicPr>
            <a:picLocks noChangeAspect="1"/>
          </p:cNvPicPr>
          <p:nvPr/>
        </p:nvPicPr>
        <p:blipFill>
          <a:blip r:embed="rId4"/>
          <a:stretch>
            <a:fillRect/>
          </a:stretch>
        </p:blipFill>
        <p:spPr>
          <a:xfrm>
            <a:off x="838200" y="3884180"/>
            <a:ext cx="4178515" cy="2857647"/>
          </a:xfrm>
          <a:prstGeom prst="rect">
            <a:avLst/>
          </a:prstGeom>
        </p:spPr>
      </p:pic>
      <p:pic>
        <p:nvPicPr>
          <p:cNvPr id="13" name="Picture 12">
            <a:extLst>
              <a:ext uri="{FF2B5EF4-FFF2-40B4-BE49-F238E27FC236}">
                <a16:creationId xmlns:a16="http://schemas.microsoft.com/office/drawing/2014/main" id="{ABCB5F85-447D-83D1-9B47-071843ACD64F}"/>
              </a:ext>
            </a:extLst>
          </p:cNvPr>
          <p:cNvPicPr>
            <a:picLocks noChangeAspect="1"/>
          </p:cNvPicPr>
          <p:nvPr/>
        </p:nvPicPr>
        <p:blipFill>
          <a:blip r:embed="rId5"/>
          <a:stretch>
            <a:fillRect/>
          </a:stretch>
        </p:blipFill>
        <p:spPr>
          <a:xfrm>
            <a:off x="5267014" y="3990846"/>
            <a:ext cx="3816546" cy="2502029"/>
          </a:xfrm>
          <a:prstGeom prst="rect">
            <a:avLst/>
          </a:prstGeom>
        </p:spPr>
      </p:pic>
    </p:spTree>
    <p:extLst>
      <p:ext uri="{BB962C8B-B14F-4D97-AF65-F5344CB8AC3E}">
        <p14:creationId xmlns:p14="http://schemas.microsoft.com/office/powerpoint/2010/main" val="405616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78CF-310F-6FE6-3B03-EA6F99740D09}"/>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5E709A6A-4D6F-7B48-233E-05A70ECD060B}"/>
              </a:ext>
            </a:extLst>
          </p:cNvPr>
          <p:cNvSpPr>
            <a:spLocks noGrp="1"/>
          </p:cNvSpPr>
          <p:nvPr>
            <p:ph idx="1"/>
          </p:nvPr>
        </p:nvSpPr>
        <p:spPr>
          <a:xfrm>
            <a:off x="838200" y="1825625"/>
            <a:ext cx="5427133" cy="4346575"/>
          </a:xfrm>
        </p:spPr>
        <p:txBody>
          <a:bodyPr>
            <a:normAutofit lnSpcReduction="10000"/>
          </a:bodyPr>
          <a:lstStyle/>
          <a:p>
            <a:r>
              <a:rPr lang="en-US" dirty="0" err="1"/>
              <a:t>CatBoost</a:t>
            </a:r>
            <a:r>
              <a:rPr lang="en-US" dirty="0"/>
              <a:t> (Manual Stratified 10-fold CV, train only):</a:t>
            </a:r>
          </a:p>
          <a:p>
            <a:r>
              <a:rPr lang="en-US" dirty="0"/>
              <a:t> accuracy: mean= 0.9871  std= 0.0014</a:t>
            </a:r>
          </a:p>
          <a:p>
            <a:r>
              <a:rPr lang="en-US" dirty="0"/>
              <a:t>precision: mean= 0.9877  std= 0.0027</a:t>
            </a:r>
          </a:p>
          <a:p>
            <a:r>
              <a:rPr lang="en-US" dirty="0"/>
              <a:t>   recall: mean= 0.9902  std= 0.0017</a:t>
            </a:r>
          </a:p>
          <a:p>
            <a:r>
              <a:rPr lang="en-US" dirty="0"/>
              <a:t>       f1: mean= 0.9889  std= 0.0012</a:t>
            </a:r>
            <a:endParaRPr lang="en-AU" dirty="0"/>
          </a:p>
        </p:txBody>
      </p:sp>
      <p:sp>
        <p:nvSpPr>
          <p:cNvPr id="5" name="TextBox 4">
            <a:extLst>
              <a:ext uri="{FF2B5EF4-FFF2-40B4-BE49-F238E27FC236}">
                <a16:creationId xmlns:a16="http://schemas.microsoft.com/office/drawing/2014/main" id="{92BF9B04-1501-B8EA-DB40-942AD27E9406}"/>
              </a:ext>
            </a:extLst>
          </p:cNvPr>
          <p:cNvSpPr txBox="1"/>
          <p:nvPr/>
        </p:nvSpPr>
        <p:spPr>
          <a:xfrm>
            <a:off x="6163733" y="1952474"/>
            <a:ext cx="4597400" cy="3139321"/>
          </a:xfrm>
          <a:prstGeom prst="rect">
            <a:avLst/>
          </a:prstGeom>
          <a:noFill/>
        </p:spPr>
        <p:txBody>
          <a:bodyPr wrap="square">
            <a:spAutoFit/>
          </a:bodyPr>
          <a:lstStyle/>
          <a:p>
            <a:r>
              <a:rPr lang="en-AU" dirty="0" err="1"/>
              <a:t>LightGBM</a:t>
            </a:r>
            <a:r>
              <a:rPr lang="en-AU" dirty="0"/>
              <a:t> (Stratified 10-fold CV, train only):</a:t>
            </a:r>
          </a:p>
          <a:p>
            <a:r>
              <a:rPr lang="en-AU" dirty="0"/>
              <a:t> accuracy: mean=0.9886  std=0.0009</a:t>
            </a:r>
          </a:p>
          <a:p>
            <a:r>
              <a:rPr lang="en-AU" dirty="0"/>
              <a:t>precision: mean=0.9890  std=0.0023</a:t>
            </a:r>
          </a:p>
          <a:p>
            <a:r>
              <a:rPr lang="en-AU" dirty="0"/>
              <a:t>   recall: mean=0.9915  std=0.0017</a:t>
            </a:r>
          </a:p>
          <a:p>
            <a:r>
              <a:rPr lang="en-AU" dirty="0"/>
              <a:t>       f1: mean=0.9902  std=0.0008</a:t>
            </a:r>
          </a:p>
          <a:p>
            <a:endParaRPr lang="en-AU" dirty="0"/>
          </a:p>
          <a:p>
            <a:r>
              <a:rPr lang="en-AU" dirty="0" err="1"/>
              <a:t>CatBoost</a:t>
            </a:r>
            <a:r>
              <a:rPr lang="en-AU" dirty="0"/>
              <a:t> (Stratified 10-fold CV, train only):</a:t>
            </a:r>
          </a:p>
          <a:p>
            <a:r>
              <a:rPr lang="en-AU" dirty="0"/>
              <a:t> accuracy: mean=nan  std=nan</a:t>
            </a:r>
          </a:p>
          <a:p>
            <a:r>
              <a:rPr lang="en-AU" dirty="0"/>
              <a:t>precision: mean=nan  std=nan</a:t>
            </a:r>
          </a:p>
          <a:p>
            <a:r>
              <a:rPr lang="en-AU" dirty="0"/>
              <a:t>   recall: mean=nan  std=nan</a:t>
            </a:r>
          </a:p>
          <a:p>
            <a:r>
              <a:rPr lang="en-AU" dirty="0"/>
              <a:t>       f1: mean=nan  std=nan</a:t>
            </a:r>
          </a:p>
        </p:txBody>
      </p:sp>
    </p:spTree>
    <p:extLst>
      <p:ext uri="{BB962C8B-B14F-4D97-AF65-F5344CB8AC3E}">
        <p14:creationId xmlns:p14="http://schemas.microsoft.com/office/powerpoint/2010/main" val="2364757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348A-D003-4233-34A4-A608922F8180}"/>
              </a:ext>
            </a:extLst>
          </p:cNvPr>
          <p:cNvSpPr>
            <a:spLocks noGrp="1"/>
          </p:cNvSpPr>
          <p:nvPr>
            <p:ph type="title"/>
          </p:nvPr>
        </p:nvSpPr>
        <p:spPr/>
        <p:txBody>
          <a:bodyPr/>
          <a:lstStyle/>
          <a:p>
            <a:r>
              <a:rPr lang="en-US" dirty="0"/>
              <a:t>python evaluate_holdout_lgbm.py</a:t>
            </a:r>
            <a:endParaRPr lang="en-AU" dirty="0"/>
          </a:p>
        </p:txBody>
      </p:sp>
      <p:sp>
        <p:nvSpPr>
          <p:cNvPr id="3" name="Content Placeholder 2">
            <a:extLst>
              <a:ext uri="{FF2B5EF4-FFF2-40B4-BE49-F238E27FC236}">
                <a16:creationId xmlns:a16="http://schemas.microsoft.com/office/drawing/2014/main" id="{194D22A3-6142-60A4-5C77-9F00FEB76C6B}"/>
              </a:ext>
            </a:extLst>
          </p:cNvPr>
          <p:cNvSpPr>
            <a:spLocks noGrp="1"/>
          </p:cNvSpPr>
          <p:nvPr>
            <p:ph idx="1"/>
          </p:nvPr>
        </p:nvSpPr>
        <p:spPr/>
        <p:txBody>
          <a:bodyPr>
            <a:normAutofit fontScale="32500" lnSpcReduction="20000"/>
          </a:bodyPr>
          <a:lstStyle/>
          <a:p>
            <a:r>
              <a:rPr lang="en-AU" dirty="0"/>
              <a:t>=== Final Hold-out Test Results (</a:t>
            </a:r>
            <a:r>
              <a:rPr lang="en-AU" dirty="0" err="1"/>
              <a:t>LightGBM</a:t>
            </a:r>
            <a:r>
              <a:rPr lang="en-AU" dirty="0"/>
              <a:t>) ===</a:t>
            </a:r>
          </a:p>
          <a:p>
            <a:r>
              <a:rPr lang="en-AU" dirty="0"/>
              <a:t>accuracy : 0.9896</a:t>
            </a:r>
          </a:p>
          <a:p>
            <a:r>
              <a:rPr lang="en-AU" dirty="0"/>
              <a:t>precision: 0.9891</a:t>
            </a:r>
          </a:p>
          <a:p>
            <a:r>
              <a:rPr lang="en-AU" dirty="0"/>
              <a:t>recall   : 0.9931</a:t>
            </a:r>
          </a:p>
          <a:p>
            <a:r>
              <a:rPr lang="en-AU" dirty="0"/>
              <a:t>f1       : 0.9911</a:t>
            </a:r>
          </a:p>
          <a:p>
            <a:endParaRPr lang="en-AU" dirty="0"/>
          </a:p>
          <a:p>
            <a:r>
              <a:rPr lang="en-AU" dirty="0"/>
              <a:t>Confusion Matrix (rows=true, cols=pred):</a:t>
            </a:r>
          </a:p>
          <a:p>
            <a:r>
              <a:rPr lang="en-AU" dirty="0"/>
              <a:t>[[4159   65]</a:t>
            </a:r>
          </a:p>
          <a:p>
            <a:r>
              <a:rPr lang="en-AU" dirty="0"/>
              <a:t> [  41 5882]]</a:t>
            </a:r>
          </a:p>
          <a:p>
            <a:endParaRPr lang="en-AU" dirty="0"/>
          </a:p>
          <a:p>
            <a:r>
              <a:rPr lang="en-AU" dirty="0"/>
              <a:t>Classification Report:</a:t>
            </a:r>
          </a:p>
          <a:p>
            <a:r>
              <a:rPr lang="en-AU" dirty="0"/>
              <a:t>              precision    recall  f1-score   support</a:t>
            </a:r>
          </a:p>
          <a:p>
            <a:endParaRPr lang="en-AU" dirty="0"/>
          </a:p>
          <a:p>
            <a:r>
              <a:rPr lang="en-AU" dirty="0"/>
              <a:t>           0       0.99      0.98      0.99      4224</a:t>
            </a:r>
          </a:p>
          <a:p>
            <a:r>
              <a:rPr lang="en-AU" dirty="0"/>
              <a:t>           1       0.99      0.99      0.99      5923</a:t>
            </a:r>
          </a:p>
          <a:p>
            <a:endParaRPr lang="en-AU" dirty="0"/>
          </a:p>
          <a:p>
            <a:r>
              <a:rPr lang="en-AU" dirty="0"/>
              <a:t>    accuracy                           0.99     10147</a:t>
            </a:r>
          </a:p>
          <a:p>
            <a:r>
              <a:rPr lang="en-AU" dirty="0"/>
              <a:t>   macro avg       0.99      0.99      0.99     10147</a:t>
            </a:r>
          </a:p>
          <a:p>
            <a:r>
              <a:rPr lang="en-AU" dirty="0"/>
              <a:t>weighted avg       0.99      0.99      0.99     10147</a:t>
            </a:r>
          </a:p>
        </p:txBody>
      </p:sp>
    </p:spTree>
    <p:extLst>
      <p:ext uri="{BB962C8B-B14F-4D97-AF65-F5344CB8AC3E}">
        <p14:creationId xmlns:p14="http://schemas.microsoft.com/office/powerpoint/2010/main" val="3721682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A712-7A86-3145-F2F9-CD492BEB8AB7}"/>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9DAA65C-961C-C499-3CEC-07786E76ED8C}"/>
              </a:ext>
            </a:extLst>
          </p:cNvPr>
          <p:cNvSpPr>
            <a:spLocks noGrp="1"/>
          </p:cNvSpPr>
          <p:nvPr>
            <p:ph idx="1"/>
          </p:nvPr>
        </p:nvSpPr>
        <p:spPr/>
        <p:txBody>
          <a:bodyPr/>
          <a:lstStyle/>
          <a:p>
            <a:r>
              <a:rPr lang="en-US" dirty="0"/>
              <a:t>The final model selected for evaluation was </a:t>
            </a:r>
            <a:r>
              <a:rPr lang="en-US" dirty="0" err="1"/>
              <a:t>LightGBM</a:t>
            </a:r>
            <a:r>
              <a:rPr lang="en-US" dirty="0"/>
              <a:t>, which achieved the strongest cross-validation performance among all evaluated models. The model was trained on the full training dataset and evaluated once on a locked hold-out test set to avoid data leakage. On the test set, </a:t>
            </a:r>
            <a:r>
              <a:rPr lang="en-US" dirty="0" err="1"/>
              <a:t>LightGBM</a:t>
            </a:r>
            <a:r>
              <a:rPr lang="en-US" dirty="0"/>
              <a:t> achieved an accuracy of 0.9896, precision of 0.9891, recall of 0.9931, and an F1-score of 0.9911. The confusion matrix showed only 41 false negatives and 65 false positives, indicating excellent </a:t>
            </a:r>
            <a:r>
              <a:rPr lang="en-US" dirty="0" err="1"/>
              <a:t>generalisation</a:t>
            </a:r>
            <a:r>
              <a:rPr lang="en-US" dirty="0"/>
              <a:t> performance and strong suitability for malware detection.</a:t>
            </a:r>
            <a:endParaRPr lang="en-AU" dirty="0"/>
          </a:p>
        </p:txBody>
      </p:sp>
    </p:spTree>
    <p:extLst>
      <p:ext uri="{BB962C8B-B14F-4D97-AF65-F5344CB8AC3E}">
        <p14:creationId xmlns:p14="http://schemas.microsoft.com/office/powerpoint/2010/main" val="429482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9120B09-F6CA-437E-B1DE-587311BBB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ED8453-1CB8-9AE6-2AC1-2AB01A8A5E77}"/>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4000"/>
              <a:t>Stratified 80/20 train-test split	</a:t>
            </a:r>
          </a:p>
        </p:txBody>
      </p:sp>
      <p:sp>
        <p:nvSpPr>
          <p:cNvPr id="16" name="Rectangle: Rounded Corners 1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a:extLst>
              <a:ext uri="{FF2B5EF4-FFF2-40B4-BE49-F238E27FC236}">
                <a16:creationId xmlns:a16="http://schemas.microsoft.com/office/drawing/2014/main" id="{3024F74B-C89F-3CB2-ED50-BAD673316A07}"/>
              </a:ext>
            </a:extLst>
          </p:cNvPr>
          <p:cNvPicPr>
            <a:picLocks noGrp="1" noChangeAspect="1"/>
          </p:cNvPicPr>
          <p:nvPr>
            <p:ph idx="1"/>
          </p:nvPr>
        </p:nvPicPr>
        <p:blipFill>
          <a:blip r:embed="rId2"/>
          <a:stretch>
            <a:fillRect/>
          </a:stretch>
        </p:blipFill>
        <p:spPr>
          <a:xfrm>
            <a:off x="385158" y="1017464"/>
            <a:ext cx="5596128" cy="2658160"/>
          </a:xfrm>
          <a:prstGeom prst="rect">
            <a:avLst/>
          </a:prstGeom>
        </p:spPr>
      </p:pic>
      <p:pic>
        <p:nvPicPr>
          <p:cNvPr id="7" name="Picture 6">
            <a:extLst>
              <a:ext uri="{FF2B5EF4-FFF2-40B4-BE49-F238E27FC236}">
                <a16:creationId xmlns:a16="http://schemas.microsoft.com/office/drawing/2014/main" id="{EDC6D74F-4523-4437-C4F1-6682008B6522}"/>
              </a:ext>
            </a:extLst>
          </p:cNvPr>
          <p:cNvPicPr>
            <a:picLocks noChangeAspect="1"/>
          </p:cNvPicPr>
          <p:nvPr/>
        </p:nvPicPr>
        <p:blipFill>
          <a:blip r:embed="rId3"/>
          <a:stretch>
            <a:fillRect/>
          </a:stretch>
        </p:blipFill>
        <p:spPr>
          <a:xfrm>
            <a:off x="6210714" y="1661019"/>
            <a:ext cx="5596128" cy="1371051"/>
          </a:xfrm>
          <a:prstGeom prst="rect">
            <a:avLst/>
          </a:prstGeom>
        </p:spPr>
      </p:pic>
    </p:spTree>
    <p:extLst>
      <p:ext uri="{BB962C8B-B14F-4D97-AF65-F5344CB8AC3E}">
        <p14:creationId xmlns:p14="http://schemas.microsoft.com/office/powerpoint/2010/main" val="981815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EC89-FCE2-8C96-B768-0D815E69313F}"/>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BD22E8ED-4C90-F5CA-9404-B2CE35749056}"/>
              </a:ext>
            </a:extLst>
          </p:cNvPr>
          <p:cNvSpPr>
            <a:spLocks noGrp="1"/>
          </p:cNvSpPr>
          <p:nvPr>
            <p:ph idx="1"/>
          </p:nvPr>
        </p:nvSpPr>
        <p:spPr/>
        <p:txBody>
          <a:bodyPr>
            <a:normAutofit fontScale="62500" lnSpcReduction="20000"/>
          </a:bodyPr>
          <a:lstStyle/>
          <a:p>
            <a:r>
              <a:rPr lang="en-AU" b="1" dirty="0"/>
              <a:t>Results and Discussion</a:t>
            </a:r>
            <a:endParaRPr lang="en-AU" dirty="0"/>
          </a:p>
          <a:p>
            <a:r>
              <a:rPr lang="en-AU" b="1" dirty="0"/>
              <a:t>1. Overview of Models Evaluated</a:t>
            </a:r>
            <a:endParaRPr lang="en-AU" dirty="0"/>
          </a:p>
          <a:p>
            <a:r>
              <a:rPr lang="en-AU" dirty="0"/>
              <a:t>Multiple machine learning models were evaluated for the malware classification task, ranging from linear baselines to tree-based ensembles and a neural network. All models were trained using the same training dataset and evaluated using stratified cross-validation to ensure fair comparison. Preprocessing steps, including imputation and scaling, were applied within pipelines to prevent data leakage.</a:t>
            </a:r>
          </a:p>
          <a:p>
            <a:r>
              <a:rPr lang="en-AU" dirty="0"/>
              <a:t>Models evaluated:</a:t>
            </a:r>
          </a:p>
          <a:p>
            <a:pPr lvl="0"/>
            <a:r>
              <a:rPr lang="en-AU" dirty="0"/>
              <a:t>Logistic Regression</a:t>
            </a:r>
          </a:p>
          <a:p>
            <a:pPr lvl="0"/>
            <a:r>
              <a:rPr lang="en-AU" dirty="0"/>
              <a:t>Decision Tree</a:t>
            </a:r>
          </a:p>
          <a:p>
            <a:pPr lvl="0"/>
            <a:r>
              <a:rPr lang="en-AU" dirty="0"/>
              <a:t>Random Forest</a:t>
            </a:r>
          </a:p>
          <a:p>
            <a:pPr lvl="0"/>
            <a:r>
              <a:rPr lang="en-AU" dirty="0" err="1"/>
              <a:t>PyTorch</a:t>
            </a:r>
            <a:r>
              <a:rPr lang="en-AU" dirty="0"/>
              <a:t> Multi-Layer Perceptron (MLP)</a:t>
            </a:r>
          </a:p>
          <a:p>
            <a:pPr lvl="0"/>
            <a:r>
              <a:rPr lang="en-AU" dirty="0" err="1"/>
              <a:t>XGBoost</a:t>
            </a:r>
            <a:endParaRPr lang="en-AU" dirty="0"/>
          </a:p>
          <a:p>
            <a:pPr lvl="0"/>
            <a:r>
              <a:rPr lang="en-AU" dirty="0" err="1"/>
              <a:t>LightGBM</a:t>
            </a:r>
            <a:endParaRPr lang="en-AU" dirty="0"/>
          </a:p>
          <a:p>
            <a:pPr lvl="0"/>
            <a:r>
              <a:rPr lang="en-AU" dirty="0" err="1"/>
              <a:t>CatBoost</a:t>
            </a:r>
            <a:endParaRPr lang="en-AU" dirty="0"/>
          </a:p>
          <a:p>
            <a:endParaRPr lang="en-AU" dirty="0"/>
          </a:p>
        </p:txBody>
      </p:sp>
    </p:spTree>
    <p:extLst>
      <p:ext uri="{BB962C8B-B14F-4D97-AF65-F5344CB8AC3E}">
        <p14:creationId xmlns:p14="http://schemas.microsoft.com/office/powerpoint/2010/main" val="2847004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4CD9-ACE4-9A5F-5344-D7816533D7E1}"/>
              </a:ext>
            </a:extLst>
          </p:cNvPr>
          <p:cNvSpPr>
            <a:spLocks noGrp="1"/>
          </p:cNvSpPr>
          <p:nvPr>
            <p:ph type="title"/>
          </p:nvPr>
        </p:nvSpPr>
        <p:spPr/>
        <p:txBody>
          <a:bodyPr/>
          <a:lstStyle/>
          <a:p>
            <a:r>
              <a:rPr lang="en-AU" b="1" dirty="0"/>
              <a:t>Cross-Validation Performance Comparison</a:t>
            </a:r>
            <a:endParaRPr lang="en-AU" dirty="0"/>
          </a:p>
        </p:txBody>
      </p:sp>
      <p:sp>
        <p:nvSpPr>
          <p:cNvPr id="3" name="Content Placeholder 2">
            <a:extLst>
              <a:ext uri="{FF2B5EF4-FFF2-40B4-BE49-F238E27FC236}">
                <a16:creationId xmlns:a16="http://schemas.microsoft.com/office/drawing/2014/main" id="{E0DAEF40-6342-2FD3-B07C-A52853C493AB}"/>
              </a:ext>
            </a:extLst>
          </p:cNvPr>
          <p:cNvSpPr>
            <a:spLocks noGrp="1"/>
          </p:cNvSpPr>
          <p:nvPr>
            <p:ph idx="1"/>
          </p:nvPr>
        </p:nvSpPr>
        <p:spPr/>
        <p:txBody>
          <a:bodyPr/>
          <a:lstStyle/>
          <a:p>
            <a:r>
              <a:rPr lang="en-AU" dirty="0"/>
              <a:t>Table X summarises the average cross-validation performance across all evaluated models. Linear models served as a baseline, while ensemble and neural network models demonstrated significantly improved performance.</a:t>
            </a:r>
          </a:p>
          <a:p>
            <a:pPr marL="0" indent="0">
              <a:buNone/>
            </a:pPr>
            <a:endParaRPr lang="en-AU" dirty="0"/>
          </a:p>
        </p:txBody>
      </p:sp>
    </p:spTree>
    <p:extLst>
      <p:ext uri="{BB962C8B-B14F-4D97-AF65-F5344CB8AC3E}">
        <p14:creationId xmlns:p14="http://schemas.microsoft.com/office/powerpoint/2010/main" val="424753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26C87-BDDD-06E5-EE73-AE032257D6E2}"/>
              </a:ext>
            </a:extLst>
          </p:cNvPr>
          <p:cNvSpPr>
            <a:spLocks noGrp="1"/>
          </p:cNvSpPr>
          <p:nvPr>
            <p:ph type="title"/>
          </p:nvPr>
        </p:nvSpPr>
        <p:spPr/>
        <p:txBody>
          <a:bodyPr/>
          <a:lstStyle/>
          <a:p>
            <a:endParaRPr lang="en-AU"/>
          </a:p>
        </p:txBody>
      </p:sp>
      <p:graphicFrame>
        <p:nvGraphicFramePr>
          <p:cNvPr id="8" name="Content Placeholder 7">
            <a:extLst>
              <a:ext uri="{FF2B5EF4-FFF2-40B4-BE49-F238E27FC236}">
                <a16:creationId xmlns:a16="http://schemas.microsoft.com/office/drawing/2014/main" id="{6227F6FD-8CBE-1221-F178-315979C45583}"/>
              </a:ext>
            </a:extLst>
          </p:cNvPr>
          <p:cNvGraphicFramePr>
            <a:graphicFrameLocks noGrp="1"/>
          </p:cNvGraphicFramePr>
          <p:nvPr>
            <p:ph idx="1"/>
            <p:extLst>
              <p:ext uri="{D42A27DB-BD31-4B8C-83A1-F6EECF244321}">
                <p14:modId xmlns:p14="http://schemas.microsoft.com/office/powerpoint/2010/main" val="213734231"/>
              </p:ext>
            </p:extLst>
          </p:nvPr>
        </p:nvGraphicFramePr>
        <p:xfrm>
          <a:off x="838200" y="1825625"/>
          <a:ext cx="10515600" cy="2926080"/>
        </p:xfrm>
        <a:graphic>
          <a:graphicData uri="http://schemas.openxmlformats.org/drawingml/2006/table">
            <a:tbl>
              <a:tblPr/>
              <a:tblGrid>
                <a:gridCol w="2103120">
                  <a:extLst>
                    <a:ext uri="{9D8B030D-6E8A-4147-A177-3AD203B41FA5}">
                      <a16:colId xmlns:a16="http://schemas.microsoft.com/office/drawing/2014/main" val="3483880043"/>
                    </a:ext>
                  </a:extLst>
                </a:gridCol>
                <a:gridCol w="2103120">
                  <a:extLst>
                    <a:ext uri="{9D8B030D-6E8A-4147-A177-3AD203B41FA5}">
                      <a16:colId xmlns:a16="http://schemas.microsoft.com/office/drawing/2014/main" val="2183074631"/>
                    </a:ext>
                  </a:extLst>
                </a:gridCol>
                <a:gridCol w="2103120">
                  <a:extLst>
                    <a:ext uri="{9D8B030D-6E8A-4147-A177-3AD203B41FA5}">
                      <a16:colId xmlns:a16="http://schemas.microsoft.com/office/drawing/2014/main" val="2744840623"/>
                    </a:ext>
                  </a:extLst>
                </a:gridCol>
                <a:gridCol w="2103120">
                  <a:extLst>
                    <a:ext uri="{9D8B030D-6E8A-4147-A177-3AD203B41FA5}">
                      <a16:colId xmlns:a16="http://schemas.microsoft.com/office/drawing/2014/main" val="1156824757"/>
                    </a:ext>
                  </a:extLst>
                </a:gridCol>
                <a:gridCol w="2103120">
                  <a:extLst>
                    <a:ext uri="{9D8B030D-6E8A-4147-A177-3AD203B41FA5}">
                      <a16:colId xmlns:a16="http://schemas.microsoft.com/office/drawing/2014/main" val="2601324855"/>
                    </a:ext>
                  </a:extLst>
                </a:gridCol>
              </a:tblGrid>
              <a:tr h="0">
                <a:tc>
                  <a:txBody>
                    <a:bodyPr/>
                    <a:lstStyle/>
                    <a:p>
                      <a:pPr>
                        <a:buNone/>
                      </a:pPr>
                      <a:r>
                        <a:rPr lang="en-AU" dirty="0"/>
                        <a:t>Model</a:t>
                      </a:r>
                    </a:p>
                  </a:txBody>
                  <a:tcPr anchor="ctr">
                    <a:lnL>
                      <a:noFill/>
                    </a:lnL>
                    <a:lnR>
                      <a:noFill/>
                    </a:lnR>
                    <a:lnT>
                      <a:noFill/>
                    </a:lnT>
                    <a:lnB>
                      <a:noFill/>
                    </a:lnB>
                    <a:noFill/>
                  </a:tcPr>
                </a:tc>
                <a:tc>
                  <a:txBody>
                    <a:bodyPr/>
                    <a:lstStyle/>
                    <a:p>
                      <a:pPr>
                        <a:buNone/>
                      </a:pPr>
                      <a:r>
                        <a:rPr lang="en-AU"/>
                        <a:t>Accuracy</a:t>
                      </a:r>
                    </a:p>
                  </a:txBody>
                  <a:tcPr anchor="ctr">
                    <a:lnL>
                      <a:noFill/>
                    </a:lnL>
                    <a:lnR>
                      <a:noFill/>
                    </a:lnR>
                    <a:lnT>
                      <a:noFill/>
                    </a:lnT>
                    <a:lnB>
                      <a:noFill/>
                    </a:lnB>
                    <a:noFill/>
                  </a:tcPr>
                </a:tc>
                <a:tc>
                  <a:txBody>
                    <a:bodyPr/>
                    <a:lstStyle/>
                    <a:p>
                      <a:pPr>
                        <a:buNone/>
                      </a:pPr>
                      <a:r>
                        <a:rPr lang="en-AU"/>
                        <a:t>Precision</a:t>
                      </a:r>
                    </a:p>
                  </a:txBody>
                  <a:tcPr anchor="ctr">
                    <a:lnL>
                      <a:noFill/>
                    </a:lnL>
                    <a:lnR>
                      <a:noFill/>
                    </a:lnR>
                    <a:lnT>
                      <a:noFill/>
                    </a:lnT>
                    <a:lnB>
                      <a:noFill/>
                    </a:lnB>
                    <a:noFill/>
                  </a:tcPr>
                </a:tc>
                <a:tc>
                  <a:txBody>
                    <a:bodyPr/>
                    <a:lstStyle/>
                    <a:p>
                      <a:pPr>
                        <a:buNone/>
                      </a:pPr>
                      <a:r>
                        <a:rPr lang="en-AU"/>
                        <a:t>Recall</a:t>
                      </a:r>
                    </a:p>
                  </a:txBody>
                  <a:tcPr anchor="ctr">
                    <a:lnL>
                      <a:noFill/>
                    </a:lnL>
                    <a:lnR>
                      <a:noFill/>
                    </a:lnR>
                    <a:lnT>
                      <a:noFill/>
                    </a:lnT>
                    <a:lnB>
                      <a:noFill/>
                    </a:lnB>
                    <a:noFill/>
                  </a:tcPr>
                </a:tc>
                <a:tc>
                  <a:txBody>
                    <a:bodyPr/>
                    <a:lstStyle/>
                    <a:p>
                      <a:pPr>
                        <a:buNone/>
                      </a:pPr>
                      <a:r>
                        <a:rPr lang="en-AU" dirty="0"/>
                        <a:t>F1</a:t>
                      </a:r>
                    </a:p>
                  </a:txBody>
                  <a:tcPr anchor="ctr">
                    <a:lnL>
                      <a:noFill/>
                    </a:lnL>
                    <a:lnR>
                      <a:noFill/>
                    </a:lnR>
                    <a:lnT>
                      <a:noFill/>
                    </a:lnT>
                    <a:lnB>
                      <a:noFill/>
                    </a:lnB>
                    <a:noFill/>
                  </a:tcPr>
                </a:tc>
                <a:extLst>
                  <a:ext uri="{0D108BD9-81ED-4DB2-BD59-A6C34878D82A}">
                    <a16:rowId xmlns:a16="http://schemas.microsoft.com/office/drawing/2014/main" val="3235180228"/>
                  </a:ext>
                </a:extLst>
              </a:tr>
              <a:tr h="0">
                <a:tc>
                  <a:txBody>
                    <a:bodyPr/>
                    <a:lstStyle/>
                    <a:p>
                      <a:pPr>
                        <a:buNone/>
                      </a:pPr>
                      <a:r>
                        <a:rPr lang="en-AU"/>
                        <a:t>Logistic Regression</a:t>
                      </a:r>
                    </a:p>
                  </a:txBody>
                  <a:tcPr anchor="ctr">
                    <a:lnL>
                      <a:noFill/>
                    </a:lnL>
                    <a:lnR>
                      <a:noFill/>
                    </a:lnR>
                    <a:lnT>
                      <a:noFill/>
                    </a:lnT>
                    <a:lnB>
                      <a:noFill/>
                    </a:lnB>
                    <a:noFill/>
                  </a:tcPr>
                </a:tc>
                <a:tc>
                  <a:txBody>
                    <a:bodyPr/>
                    <a:lstStyle/>
                    <a:p>
                      <a:pPr>
                        <a:buNone/>
                      </a:pPr>
                      <a:r>
                        <a:rPr lang="en-AU"/>
                        <a:t>~0.80</a:t>
                      </a:r>
                    </a:p>
                  </a:txBody>
                  <a:tcPr anchor="ctr">
                    <a:lnL>
                      <a:noFill/>
                    </a:lnL>
                    <a:lnR>
                      <a:noFill/>
                    </a:lnR>
                    <a:lnT>
                      <a:noFill/>
                    </a:lnT>
                    <a:lnB>
                      <a:noFill/>
                    </a:lnB>
                    <a:noFill/>
                  </a:tcPr>
                </a:tc>
                <a:tc>
                  <a:txBody>
                    <a:bodyPr/>
                    <a:lstStyle/>
                    <a:p>
                      <a:pPr>
                        <a:buNone/>
                      </a:pPr>
                      <a:r>
                        <a:rPr lang="en-AU"/>
                        <a:t>~0.82</a:t>
                      </a:r>
                    </a:p>
                  </a:txBody>
                  <a:tcPr anchor="ctr">
                    <a:lnL>
                      <a:noFill/>
                    </a:lnL>
                    <a:lnR>
                      <a:noFill/>
                    </a:lnR>
                    <a:lnT>
                      <a:noFill/>
                    </a:lnT>
                    <a:lnB>
                      <a:noFill/>
                    </a:lnB>
                    <a:noFill/>
                  </a:tcPr>
                </a:tc>
                <a:tc>
                  <a:txBody>
                    <a:bodyPr/>
                    <a:lstStyle/>
                    <a:p>
                      <a:pPr>
                        <a:buNone/>
                      </a:pPr>
                      <a:r>
                        <a:rPr lang="en-AU"/>
                        <a:t>~0.79</a:t>
                      </a:r>
                    </a:p>
                  </a:txBody>
                  <a:tcPr anchor="ctr">
                    <a:lnL>
                      <a:noFill/>
                    </a:lnL>
                    <a:lnR>
                      <a:noFill/>
                    </a:lnR>
                    <a:lnT>
                      <a:noFill/>
                    </a:lnT>
                    <a:lnB>
                      <a:noFill/>
                    </a:lnB>
                    <a:noFill/>
                  </a:tcPr>
                </a:tc>
                <a:tc>
                  <a:txBody>
                    <a:bodyPr/>
                    <a:lstStyle/>
                    <a:p>
                      <a:pPr>
                        <a:buNone/>
                      </a:pPr>
                      <a:r>
                        <a:rPr lang="en-AU"/>
                        <a:t>~0.81</a:t>
                      </a:r>
                    </a:p>
                  </a:txBody>
                  <a:tcPr anchor="ctr">
                    <a:lnL>
                      <a:noFill/>
                    </a:lnL>
                    <a:lnR>
                      <a:noFill/>
                    </a:lnR>
                    <a:lnT>
                      <a:noFill/>
                    </a:lnT>
                    <a:lnB>
                      <a:noFill/>
                    </a:lnB>
                    <a:noFill/>
                  </a:tcPr>
                </a:tc>
                <a:extLst>
                  <a:ext uri="{0D108BD9-81ED-4DB2-BD59-A6C34878D82A}">
                    <a16:rowId xmlns:a16="http://schemas.microsoft.com/office/drawing/2014/main" val="3750090372"/>
                  </a:ext>
                </a:extLst>
              </a:tr>
              <a:tr h="0">
                <a:tc>
                  <a:txBody>
                    <a:bodyPr/>
                    <a:lstStyle/>
                    <a:p>
                      <a:pPr>
                        <a:buNone/>
                      </a:pPr>
                      <a:r>
                        <a:rPr lang="en-AU"/>
                        <a:t>Decision Tree</a:t>
                      </a:r>
                    </a:p>
                  </a:txBody>
                  <a:tcPr anchor="ctr">
                    <a:lnL>
                      <a:noFill/>
                    </a:lnL>
                    <a:lnR>
                      <a:noFill/>
                    </a:lnR>
                    <a:lnT>
                      <a:noFill/>
                    </a:lnT>
                    <a:lnB>
                      <a:noFill/>
                    </a:lnB>
                    <a:noFill/>
                  </a:tcPr>
                </a:tc>
                <a:tc>
                  <a:txBody>
                    <a:bodyPr/>
                    <a:lstStyle/>
                    <a:p>
                      <a:pPr>
                        <a:buNone/>
                      </a:pPr>
                      <a:r>
                        <a:rPr lang="en-AU"/>
                        <a:t>~0.98</a:t>
                      </a:r>
                    </a:p>
                  </a:txBody>
                  <a:tcPr anchor="ctr">
                    <a:lnL>
                      <a:noFill/>
                    </a:lnL>
                    <a:lnR>
                      <a:noFill/>
                    </a:lnR>
                    <a:lnT>
                      <a:noFill/>
                    </a:lnT>
                    <a:lnB>
                      <a:noFill/>
                    </a:lnB>
                    <a:noFill/>
                  </a:tcPr>
                </a:tc>
                <a:tc>
                  <a:txBody>
                    <a:bodyPr/>
                    <a:lstStyle/>
                    <a:p>
                      <a:pPr>
                        <a:buNone/>
                      </a:pPr>
                      <a:r>
                        <a:rPr lang="en-AU"/>
                        <a:t>~0.98</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tc>
                  <a:txBody>
                    <a:bodyPr/>
                    <a:lstStyle/>
                    <a:p>
                      <a:pPr>
                        <a:buNone/>
                      </a:pPr>
                      <a:r>
                        <a:rPr lang="en-AU"/>
                        <a:t>~0.98</a:t>
                      </a:r>
                    </a:p>
                  </a:txBody>
                  <a:tcPr anchor="ctr">
                    <a:lnL>
                      <a:noFill/>
                    </a:lnL>
                    <a:lnR>
                      <a:noFill/>
                    </a:lnR>
                    <a:lnT>
                      <a:noFill/>
                    </a:lnT>
                    <a:lnB>
                      <a:noFill/>
                    </a:lnB>
                    <a:noFill/>
                  </a:tcPr>
                </a:tc>
                <a:extLst>
                  <a:ext uri="{0D108BD9-81ED-4DB2-BD59-A6C34878D82A}">
                    <a16:rowId xmlns:a16="http://schemas.microsoft.com/office/drawing/2014/main" val="151587171"/>
                  </a:ext>
                </a:extLst>
              </a:tr>
              <a:tr h="0">
                <a:tc>
                  <a:txBody>
                    <a:bodyPr/>
                    <a:lstStyle/>
                    <a:p>
                      <a:pPr>
                        <a:buNone/>
                      </a:pPr>
                      <a:r>
                        <a:rPr lang="en-AU"/>
                        <a:t>Random Forest</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tc>
                  <a:txBody>
                    <a:bodyPr/>
                    <a:lstStyle/>
                    <a:p>
                      <a:pPr>
                        <a:buNone/>
                      </a:pPr>
                      <a:r>
                        <a:rPr lang="en-AU"/>
                        <a:t>~0.99</a:t>
                      </a:r>
                    </a:p>
                  </a:txBody>
                  <a:tcPr anchor="ctr">
                    <a:lnL>
                      <a:noFill/>
                    </a:lnL>
                    <a:lnR>
                      <a:noFill/>
                    </a:lnR>
                    <a:lnT>
                      <a:noFill/>
                    </a:lnT>
                    <a:lnB>
                      <a:noFill/>
                    </a:lnB>
                    <a:noFill/>
                  </a:tcPr>
                </a:tc>
                <a:extLst>
                  <a:ext uri="{0D108BD9-81ED-4DB2-BD59-A6C34878D82A}">
                    <a16:rowId xmlns:a16="http://schemas.microsoft.com/office/drawing/2014/main" val="2495055851"/>
                  </a:ext>
                </a:extLst>
              </a:tr>
              <a:tr h="0">
                <a:tc>
                  <a:txBody>
                    <a:bodyPr/>
                    <a:lstStyle/>
                    <a:p>
                      <a:pPr>
                        <a:buNone/>
                      </a:pPr>
                      <a:r>
                        <a:rPr lang="en-AU"/>
                        <a:t>PyTorch MLP</a:t>
                      </a:r>
                    </a:p>
                  </a:txBody>
                  <a:tcPr anchor="ctr">
                    <a:lnL>
                      <a:noFill/>
                    </a:lnL>
                    <a:lnR>
                      <a:noFill/>
                    </a:lnR>
                    <a:lnT>
                      <a:noFill/>
                    </a:lnT>
                    <a:lnB>
                      <a:noFill/>
                    </a:lnB>
                    <a:noFill/>
                  </a:tcPr>
                </a:tc>
                <a:tc>
                  <a:txBody>
                    <a:bodyPr/>
                    <a:lstStyle/>
                    <a:p>
                      <a:pPr>
                        <a:buNone/>
                      </a:pPr>
                      <a:r>
                        <a:rPr lang="en-AU"/>
                        <a:t>~0.94</a:t>
                      </a:r>
                    </a:p>
                  </a:txBody>
                  <a:tcPr anchor="ctr">
                    <a:lnL>
                      <a:noFill/>
                    </a:lnL>
                    <a:lnR>
                      <a:noFill/>
                    </a:lnR>
                    <a:lnT>
                      <a:noFill/>
                    </a:lnT>
                    <a:lnB>
                      <a:noFill/>
                    </a:lnB>
                    <a:noFill/>
                  </a:tcPr>
                </a:tc>
                <a:tc>
                  <a:txBody>
                    <a:bodyPr/>
                    <a:lstStyle/>
                    <a:p>
                      <a:pPr>
                        <a:buNone/>
                      </a:pPr>
                      <a:r>
                        <a:rPr lang="en-AU"/>
                        <a:t>~0.95</a:t>
                      </a:r>
                    </a:p>
                  </a:txBody>
                  <a:tcPr anchor="ctr">
                    <a:lnL>
                      <a:noFill/>
                    </a:lnL>
                    <a:lnR>
                      <a:noFill/>
                    </a:lnR>
                    <a:lnT>
                      <a:noFill/>
                    </a:lnT>
                    <a:lnB>
                      <a:noFill/>
                    </a:lnB>
                    <a:noFill/>
                  </a:tcPr>
                </a:tc>
                <a:tc>
                  <a:txBody>
                    <a:bodyPr/>
                    <a:lstStyle/>
                    <a:p>
                      <a:pPr>
                        <a:buNone/>
                      </a:pPr>
                      <a:r>
                        <a:rPr lang="en-AU"/>
                        <a:t>~0.95</a:t>
                      </a:r>
                    </a:p>
                  </a:txBody>
                  <a:tcPr anchor="ctr">
                    <a:lnL>
                      <a:noFill/>
                    </a:lnL>
                    <a:lnR>
                      <a:noFill/>
                    </a:lnR>
                    <a:lnT>
                      <a:noFill/>
                    </a:lnT>
                    <a:lnB>
                      <a:noFill/>
                    </a:lnB>
                    <a:noFill/>
                  </a:tcPr>
                </a:tc>
                <a:tc>
                  <a:txBody>
                    <a:bodyPr/>
                    <a:lstStyle/>
                    <a:p>
                      <a:pPr>
                        <a:buNone/>
                      </a:pPr>
                      <a:r>
                        <a:rPr lang="en-AU"/>
                        <a:t>~0.95</a:t>
                      </a:r>
                    </a:p>
                  </a:txBody>
                  <a:tcPr anchor="ctr">
                    <a:lnL>
                      <a:noFill/>
                    </a:lnL>
                    <a:lnR>
                      <a:noFill/>
                    </a:lnR>
                    <a:lnT>
                      <a:noFill/>
                    </a:lnT>
                    <a:lnB>
                      <a:noFill/>
                    </a:lnB>
                    <a:noFill/>
                  </a:tcPr>
                </a:tc>
                <a:extLst>
                  <a:ext uri="{0D108BD9-81ED-4DB2-BD59-A6C34878D82A}">
                    <a16:rowId xmlns:a16="http://schemas.microsoft.com/office/drawing/2014/main" val="641877986"/>
                  </a:ext>
                </a:extLst>
              </a:tr>
              <a:tr h="0">
                <a:tc>
                  <a:txBody>
                    <a:bodyPr/>
                    <a:lstStyle/>
                    <a:p>
                      <a:pPr>
                        <a:buNone/>
                      </a:pPr>
                      <a:r>
                        <a:rPr lang="en-AU"/>
                        <a:t>XGBoost</a:t>
                      </a:r>
                    </a:p>
                  </a:txBody>
                  <a:tcPr anchor="ctr">
                    <a:lnL>
                      <a:noFill/>
                    </a:lnL>
                    <a:lnR>
                      <a:noFill/>
                    </a:lnR>
                    <a:lnT>
                      <a:noFill/>
                    </a:lnT>
                    <a:lnB>
                      <a:noFill/>
                    </a:lnB>
                    <a:noFill/>
                  </a:tcPr>
                </a:tc>
                <a:tc>
                  <a:txBody>
                    <a:bodyPr/>
                    <a:lstStyle/>
                    <a:p>
                      <a:pPr>
                        <a:buNone/>
                      </a:pPr>
                      <a:r>
                        <a:rPr lang="en-AU"/>
                        <a:t>0.9861</a:t>
                      </a:r>
                    </a:p>
                  </a:txBody>
                  <a:tcPr anchor="ctr">
                    <a:lnL>
                      <a:noFill/>
                    </a:lnL>
                    <a:lnR>
                      <a:noFill/>
                    </a:lnR>
                    <a:lnT>
                      <a:noFill/>
                    </a:lnT>
                    <a:lnB>
                      <a:noFill/>
                    </a:lnB>
                    <a:noFill/>
                  </a:tcPr>
                </a:tc>
                <a:tc>
                  <a:txBody>
                    <a:bodyPr/>
                    <a:lstStyle/>
                    <a:p>
                      <a:pPr>
                        <a:buNone/>
                      </a:pPr>
                      <a:r>
                        <a:rPr lang="en-AU"/>
                        <a:t>0.9870</a:t>
                      </a:r>
                    </a:p>
                  </a:txBody>
                  <a:tcPr anchor="ctr">
                    <a:lnL>
                      <a:noFill/>
                    </a:lnL>
                    <a:lnR>
                      <a:noFill/>
                    </a:lnR>
                    <a:lnT>
                      <a:noFill/>
                    </a:lnT>
                    <a:lnB>
                      <a:noFill/>
                    </a:lnB>
                    <a:noFill/>
                  </a:tcPr>
                </a:tc>
                <a:tc>
                  <a:txBody>
                    <a:bodyPr/>
                    <a:lstStyle/>
                    <a:p>
                      <a:pPr>
                        <a:buNone/>
                      </a:pPr>
                      <a:r>
                        <a:rPr lang="en-AU"/>
                        <a:t>0.9892</a:t>
                      </a:r>
                    </a:p>
                  </a:txBody>
                  <a:tcPr anchor="ctr">
                    <a:lnL>
                      <a:noFill/>
                    </a:lnL>
                    <a:lnR>
                      <a:noFill/>
                    </a:lnR>
                    <a:lnT>
                      <a:noFill/>
                    </a:lnT>
                    <a:lnB>
                      <a:noFill/>
                    </a:lnB>
                    <a:noFill/>
                  </a:tcPr>
                </a:tc>
                <a:tc>
                  <a:txBody>
                    <a:bodyPr/>
                    <a:lstStyle/>
                    <a:p>
                      <a:pPr>
                        <a:buNone/>
                      </a:pPr>
                      <a:r>
                        <a:rPr lang="en-AU"/>
                        <a:t>0.9881</a:t>
                      </a:r>
                    </a:p>
                  </a:txBody>
                  <a:tcPr anchor="ctr">
                    <a:lnL>
                      <a:noFill/>
                    </a:lnL>
                    <a:lnR>
                      <a:noFill/>
                    </a:lnR>
                    <a:lnT>
                      <a:noFill/>
                    </a:lnT>
                    <a:lnB>
                      <a:noFill/>
                    </a:lnB>
                    <a:noFill/>
                  </a:tcPr>
                </a:tc>
                <a:extLst>
                  <a:ext uri="{0D108BD9-81ED-4DB2-BD59-A6C34878D82A}">
                    <a16:rowId xmlns:a16="http://schemas.microsoft.com/office/drawing/2014/main" val="1603419096"/>
                  </a:ext>
                </a:extLst>
              </a:tr>
              <a:tr h="0">
                <a:tc>
                  <a:txBody>
                    <a:bodyPr/>
                    <a:lstStyle/>
                    <a:p>
                      <a:pPr>
                        <a:buNone/>
                      </a:pPr>
                      <a:r>
                        <a:rPr lang="en-AU"/>
                        <a:t>LightGBM</a:t>
                      </a:r>
                    </a:p>
                  </a:txBody>
                  <a:tcPr anchor="ctr">
                    <a:lnL>
                      <a:noFill/>
                    </a:lnL>
                    <a:lnR>
                      <a:noFill/>
                    </a:lnR>
                    <a:lnT>
                      <a:noFill/>
                    </a:lnT>
                    <a:lnB>
                      <a:noFill/>
                    </a:lnB>
                    <a:noFill/>
                  </a:tcPr>
                </a:tc>
                <a:tc>
                  <a:txBody>
                    <a:bodyPr/>
                    <a:lstStyle/>
                    <a:p>
                      <a:pPr>
                        <a:buNone/>
                      </a:pPr>
                      <a:r>
                        <a:rPr lang="en-AU" b="1"/>
                        <a:t>0.9886</a:t>
                      </a:r>
                      <a:endParaRPr lang="en-AU"/>
                    </a:p>
                  </a:txBody>
                  <a:tcPr anchor="ctr">
                    <a:lnL>
                      <a:noFill/>
                    </a:lnL>
                    <a:lnR>
                      <a:noFill/>
                    </a:lnR>
                    <a:lnT>
                      <a:noFill/>
                    </a:lnT>
                    <a:lnB>
                      <a:noFill/>
                    </a:lnB>
                    <a:noFill/>
                  </a:tcPr>
                </a:tc>
                <a:tc>
                  <a:txBody>
                    <a:bodyPr/>
                    <a:lstStyle/>
                    <a:p>
                      <a:pPr>
                        <a:buNone/>
                      </a:pPr>
                      <a:r>
                        <a:rPr lang="en-AU" b="1"/>
                        <a:t>0.9890</a:t>
                      </a:r>
                      <a:endParaRPr lang="en-AU"/>
                    </a:p>
                  </a:txBody>
                  <a:tcPr anchor="ctr">
                    <a:lnL>
                      <a:noFill/>
                    </a:lnL>
                    <a:lnR>
                      <a:noFill/>
                    </a:lnR>
                    <a:lnT>
                      <a:noFill/>
                    </a:lnT>
                    <a:lnB>
                      <a:noFill/>
                    </a:lnB>
                    <a:noFill/>
                  </a:tcPr>
                </a:tc>
                <a:tc>
                  <a:txBody>
                    <a:bodyPr/>
                    <a:lstStyle/>
                    <a:p>
                      <a:pPr>
                        <a:buNone/>
                      </a:pPr>
                      <a:r>
                        <a:rPr lang="en-AU" b="1"/>
                        <a:t>0.9915</a:t>
                      </a:r>
                      <a:endParaRPr lang="en-AU"/>
                    </a:p>
                  </a:txBody>
                  <a:tcPr anchor="ctr">
                    <a:lnL>
                      <a:noFill/>
                    </a:lnL>
                    <a:lnR>
                      <a:noFill/>
                    </a:lnR>
                    <a:lnT>
                      <a:noFill/>
                    </a:lnT>
                    <a:lnB>
                      <a:noFill/>
                    </a:lnB>
                    <a:noFill/>
                  </a:tcPr>
                </a:tc>
                <a:tc>
                  <a:txBody>
                    <a:bodyPr/>
                    <a:lstStyle/>
                    <a:p>
                      <a:pPr>
                        <a:buNone/>
                      </a:pPr>
                      <a:r>
                        <a:rPr lang="en-AU" b="1"/>
                        <a:t>0.9902</a:t>
                      </a:r>
                      <a:endParaRPr lang="en-AU"/>
                    </a:p>
                  </a:txBody>
                  <a:tcPr anchor="ctr">
                    <a:lnL>
                      <a:noFill/>
                    </a:lnL>
                    <a:lnR>
                      <a:noFill/>
                    </a:lnR>
                    <a:lnT>
                      <a:noFill/>
                    </a:lnT>
                    <a:lnB>
                      <a:noFill/>
                    </a:lnB>
                    <a:noFill/>
                  </a:tcPr>
                </a:tc>
                <a:extLst>
                  <a:ext uri="{0D108BD9-81ED-4DB2-BD59-A6C34878D82A}">
                    <a16:rowId xmlns:a16="http://schemas.microsoft.com/office/drawing/2014/main" val="3052624588"/>
                  </a:ext>
                </a:extLst>
              </a:tr>
              <a:tr h="0">
                <a:tc>
                  <a:txBody>
                    <a:bodyPr/>
                    <a:lstStyle/>
                    <a:p>
                      <a:pPr>
                        <a:buNone/>
                      </a:pPr>
                      <a:r>
                        <a:rPr lang="en-AU"/>
                        <a:t>CatBoost</a:t>
                      </a:r>
                    </a:p>
                  </a:txBody>
                  <a:tcPr anchor="ctr">
                    <a:lnL>
                      <a:noFill/>
                    </a:lnL>
                    <a:lnR>
                      <a:noFill/>
                    </a:lnR>
                    <a:lnT>
                      <a:noFill/>
                    </a:lnT>
                    <a:lnB>
                      <a:noFill/>
                    </a:lnB>
                    <a:noFill/>
                  </a:tcPr>
                </a:tc>
                <a:tc>
                  <a:txBody>
                    <a:bodyPr/>
                    <a:lstStyle/>
                    <a:p>
                      <a:pPr>
                        <a:buNone/>
                      </a:pPr>
                      <a:r>
                        <a:rPr lang="en-AU"/>
                        <a:t>0.9871</a:t>
                      </a:r>
                    </a:p>
                  </a:txBody>
                  <a:tcPr anchor="ctr">
                    <a:lnL>
                      <a:noFill/>
                    </a:lnL>
                    <a:lnR>
                      <a:noFill/>
                    </a:lnR>
                    <a:lnT>
                      <a:noFill/>
                    </a:lnT>
                    <a:lnB>
                      <a:noFill/>
                    </a:lnB>
                    <a:noFill/>
                  </a:tcPr>
                </a:tc>
                <a:tc>
                  <a:txBody>
                    <a:bodyPr/>
                    <a:lstStyle/>
                    <a:p>
                      <a:pPr>
                        <a:buNone/>
                      </a:pPr>
                      <a:r>
                        <a:rPr lang="en-AU"/>
                        <a:t>0.9877</a:t>
                      </a:r>
                    </a:p>
                  </a:txBody>
                  <a:tcPr anchor="ctr">
                    <a:lnL>
                      <a:noFill/>
                    </a:lnL>
                    <a:lnR>
                      <a:noFill/>
                    </a:lnR>
                    <a:lnT>
                      <a:noFill/>
                    </a:lnT>
                    <a:lnB>
                      <a:noFill/>
                    </a:lnB>
                    <a:noFill/>
                  </a:tcPr>
                </a:tc>
                <a:tc>
                  <a:txBody>
                    <a:bodyPr/>
                    <a:lstStyle/>
                    <a:p>
                      <a:pPr>
                        <a:buNone/>
                      </a:pPr>
                      <a:r>
                        <a:rPr lang="en-AU"/>
                        <a:t>0.9902</a:t>
                      </a:r>
                    </a:p>
                  </a:txBody>
                  <a:tcPr anchor="ctr">
                    <a:lnL>
                      <a:noFill/>
                    </a:lnL>
                    <a:lnR>
                      <a:noFill/>
                    </a:lnR>
                    <a:lnT>
                      <a:noFill/>
                    </a:lnT>
                    <a:lnB>
                      <a:noFill/>
                    </a:lnB>
                    <a:noFill/>
                  </a:tcPr>
                </a:tc>
                <a:tc>
                  <a:txBody>
                    <a:bodyPr/>
                    <a:lstStyle/>
                    <a:p>
                      <a:pPr>
                        <a:buNone/>
                      </a:pPr>
                      <a:r>
                        <a:rPr lang="en-AU" dirty="0"/>
                        <a:t>0.9889</a:t>
                      </a:r>
                    </a:p>
                  </a:txBody>
                  <a:tcPr anchor="ctr">
                    <a:lnL>
                      <a:noFill/>
                    </a:lnL>
                    <a:lnR>
                      <a:noFill/>
                    </a:lnR>
                    <a:lnT>
                      <a:noFill/>
                    </a:lnT>
                    <a:lnB>
                      <a:noFill/>
                    </a:lnB>
                    <a:noFill/>
                  </a:tcPr>
                </a:tc>
                <a:extLst>
                  <a:ext uri="{0D108BD9-81ED-4DB2-BD59-A6C34878D82A}">
                    <a16:rowId xmlns:a16="http://schemas.microsoft.com/office/drawing/2014/main" val="4076987678"/>
                  </a:ext>
                </a:extLst>
              </a:tr>
            </a:tbl>
          </a:graphicData>
        </a:graphic>
      </p:graphicFrame>
      <p:sp>
        <p:nvSpPr>
          <p:cNvPr id="5" name="TextBox 4">
            <a:extLst>
              <a:ext uri="{FF2B5EF4-FFF2-40B4-BE49-F238E27FC236}">
                <a16:creationId xmlns:a16="http://schemas.microsoft.com/office/drawing/2014/main" id="{3914BDB2-7A91-F920-546D-F73AD0B7C5DE}"/>
              </a:ext>
            </a:extLst>
          </p:cNvPr>
          <p:cNvSpPr txBox="1"/>
          <p:nvPr/>
        </p:nvSpPr>
        <p:spPr>
          <a:xfrm>
            <a:off x="2006600" y="4751705"/>
            <a:ext cx="6096000" cy="923330"/>
          </a:xfrm>
          <a:prstGeom prst="rect">
            <a:avLst/>
          </a:prstGeom>
          <a:noFill/>
        </p:spPr>
        <p:txBody>
          <a:bodyPr wrap="square">
            <a:spAutoFit/>
          </a:bodyPr>
          <a:lstStyle/>
          <a:p>
            <a:r>
              <a:rPr lang="en-US" dirty="0"/>
              <a:t>Tree-based ensemble methods consistently outperformed linear and neural approaches, suggesting strong non-linear relationships within the feature space.</a:t>
            </a:r>
            <a:endParaRPr lang="en-AU" dirty="0"/>
          </a:p>
        </p:txBody>
      </p:sp>
    </p:spTree>
    <p:extLst>
      <p:ext uri="{BB962C8B-B14F-4D97-AF65-F5344CB8AC3E}">
        <p14:creationId xmlns:p14="http://schemas.microsoft.com/office/powerpoint/2010/main" val="286834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4D73-3A6E-8BA5-9F16-1C7F1EFACD8B}"/>
              </a:ext>
            </a:extLst>
          </p:cNvPr>
          <p:cNvSpPr>
            <a:spLocks noGrp="1"/>
          </p:cNvSpPr>
          <p:nvPr>
            <p:ph type="title"/>
          </p:nvPr>
        </p:nvSpPr>
        <p:spPr/>
        <p:txBody>
          <a:bodyPr/>
          <a:lstStyle/>
          <a:p>
            <a:r>
              <a:rPr lang="en-AU" dirty="0"/>
              <a:t>Discussion of Individual Models</a:t>
            </a:r>
          </a:p>
        </p:txBody>
      </p:sp>
      <p:sp>
        <p:nvSpPr>
          <p:cNvPr id="3" name="Content Placeholder 2">
            <a:extLst>
              <a:ext uri="{FF2B5EF4-FFF2-40B4-BE49-F238E27FC236}">
                <a16:creationId xmlns:a16="http://schemas.microsoft.com/office/drawing/2014/main" id="{3777AD3E-70DD-90E3-E155-B3ADCAC46B6D}"/>
              </a:ext>
            </a:extLst>
          </p:cNvPr>
          <p:cNvSpPr>
            <a:spLocks noGrp="1"/>
          </p:cNvSpPr>
          <p:nvPr>
            <p:ph idx="1"/>
          </p:nvPr>
        </p:nvSpPr>
        <p:spPr/>
        <p:txBody>
          <a:bodyPr>
            <a:normAutofit fontScale="70000" lnSpcReduction="20000"/>
          </a:bodyPr>
          <a:lstStyle/>
          <a:p>
            <a:r>
              <a:rPr lang="en-US" b="1" dirty="0"/>
              <a:t>Logistic Regression (Baseline)</a:t>
            </a:r>
          </a:p>
          <a:p>
            <a:r>
              <a:rPr lang="en-US" dirty="0"/>
              <a:t>Logistic Regression provided a simple and interpretable baseline but achieved substantially lower performance than more complex models. This result indicates that the relationship between features and class labels is highly non-linear, limiting the effectiveness of linear decision boundaries.</a:t>
            </a:r>
          </a:p>
          <a:p>
            <a:r>
              <a:rPr lang="en-US" b="1" dirty="0"/>
              <a:t>Decision Tree</a:t>
            </a:r>
          </a:p>
          <a:p>
            <a:r>
              <a:rPr lang="en-US" dirty="0"/>
              <a:t>The Decision Tree achieved very high performance; however, single decision trees are prone to overfitting due to their tendency to </a:t>
            </a:r>
            <a:r>
              <a:rPr lang="en-US" dirty="0" err="1"/>
              <a:t>memorise</a:t>
            </a:r>
            <a:r>
              <a:rPr lang="en-US" dirty="0"/>
              <a:t> training patterns. While performance was strong, ensemble methods provided better </a:t>
            </a:r>
            <a:r>
              <a:rPr lang="en-US" dirty="0" err="1"/>
              <a:t>generalisation</a:t>
            </a:r>
            <a:r>
              <a:rPr lang="en-US" dirty="0"/>
              <a:t>.</a:t>
            </a:r>
          </a:p>
          <a:p>
            <a:br>
              <a:rPr lang="en-US" dirty="0"/>
            </a:br>
            <a:endParaRPr lang="en-US" dirty="0"/>
          </a:p>
          <a:p>
            <a:r>
              <a:rPr lang="en-US" b="1" dirty="0"/>
              <a:t>Random Forest</a:t>
            </a:r>
          </a:p>
          <a:p>
            <a:r>
              <a:rPr lang="en-US" dirty="0"/>
              <a:t>Random Forest significantly improved upon the Decision Tree by aggregating multiple trees trained on random subsets of data and features. This resulted in excellent performance and strong </a:t>
            </a:r>
            <a:r>
              <a:rPr lang="en-US" dirty="0" err="1"/>
              <a:t>generalisation</a:t>
            </a:r>
            <a:r>
              <a:rPr lang="en-US" dirty="0"/>
              <a:t>, making Random Forest one of the strongest classical models evaluated.</a:t>
            </a:r>
          </a:p>
          <a:p>
            <a:endParaRPr lang="en-AU" dirty="0"/>
          </a:p>
        </p:txBody>
      </p:sp>
    </p:spTree>
    <p:extLst>
      <p:ext uri="{BB962C8B-B14F-4D97-AF65-F5344CB8AC3E}">
        <p14:creationId xmlns:p14="http://schemas.microsoft.com/office/powerpoint/2010/main" val="1905236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83DC-5BD0-D861-C35A-3C2708E56F13}"/>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834A3BC9-76D0-6B46-4D6B-1E8B2C0ABF97}"/>
              </a:ext>
            </a:extLst>
          </p:cNvPr>
          <p:cNvSpPr>
            <a:spLocks noGrp="1"/>
          </p:cNvSpPr>
          <p:nvPr>
            <p:ph idx="1"/>
          </p:nvPr>
        </p:nvSpPr>
        <p:spPr/>
        <p:txBody>
          <a:bodyPr>
            <a:normAutofit fontScale="77500" lnSpcReduction="20000"/>
          </a:bodyPr>
          <a:lstStyle/>
          <a:p>
            <a:r>
              <a:rPr lang="en-US" b="1" dirty="0" err="1"/>
              <a:t>PyTorch</a:t>
            </a:r>
            <a:r>
              <a:rPr lang="en-US" b="1" dirty="0"/>
              <a:t> MLP</a:t>
            </a:r>
          </a:p>
          <a:p>
            <a:r>
              <a:rPr lang="en-US" dirty="0"/>
              <a:t>The </a:t>
            </a:r>
            <a:r>
              <a:rPr lang="en-US" dirty="0" err="1"/>
              <a:t>PyTorch</a:t>
            </a:r>
            <a:r>
              <a:rPr lang="en-US" dirty="0"/>
              <a:t> Multi-Layer Perceptron achieved strong results, outperforming Logistic Regression but underperforming compared to tree-based ensemble methods. While neural networks are flexible and capable of learning complex relationships, the tabular nature of the dataset </a:t>
            </a:r>
            <a:r>
              <a:rPr lang="en-US" dirty="0" err="1"/>
              <a:t>favoured</a:t>
            </a:r>
            <a:r>
              <a:rPr lang="en-US" dirty="0"/>
              <a:t> tree-based approaches.</a:t>
            </a:r>
          </a:p>
          <a:p>
            <a:br>
              <a:rPr lang="en-US" dirty="0"/>
            </a:br>
            <a:endParaRPr lang="en-US" dirty="0"/>
          </a:p>
          <a:p>
            <a:r>
              <a:rPr lang="en-US" b="1" dirty="0"/>
              <a:t>Gradient Boosting Models (</a:t>
            </a:r>
            <a:r>
              <a:rPr lang="en-US" b="1" dirty="0" err="1"/>
              <a:t>XGBoost</a:t>
            </a:r>
            <a:r>
              <a:rPr lang="en-US" b="1" dirty="0"/>
              <a:t>, </a:t>
            </a:r>
            <a:r>
              <a:rPr lang="en-US" b="1" dirty="0" err="1"/>
              <a:t>LightGBM</a:t>
            </a:r>
            <a:r>
              <a:rPr lang="en-US" b="1" dirty="0"/>
              <a:t>, </a:t>
            </a:r>
            <a:r>
              <a:rPr lang="en-US" b="1" dirty="0" err="1"/>
              <a:t>CatBoost</a:t>
            </a:r>
            <a:r>
              <a:rPr lang="en-US" b="1" dirty="0"/>
              <a:t>)</a:t>
            </a:r>
          </a:p>
          <a:p>
            <a:r>
              <a:rPr lang="en-US" dirty="0"/>
              <a:t>Gradient boosting models demonstrated the best overall performance. </a:t>
            </a:r>
            <a:r>
              <a:rPr lang="en-US" dirty="0" err="1"/>
              <a:t>LightGBM</a:t>
            </a:r>
            <a:r>
              <a:rPr lang="en-US" dirty="0"/>
              <a:t> achieved the highest cross-validation F1-score, closely followed by </a:t>
            </a:r>
            <a:r>
              <a:rPr lang="en-US" dirty="0" err="1"/>
              <a:t>CatBoost</a:t>
            </a:r>
            <a:r>
              <a:rPr lang="en-US" dirty="0"/>
              <a:t> and </a:t>
            </a:r>
            <a:r>
              <a:rPr lang="en-US" dirty="0" err="1"/>
              <a:t>XGBoost</a:t>
            </a:r>
            <a:r>
              <a:rPr lang="en-US" dirty="0"/>
              <a:t>. These models effectively capture complex feature interactions and are well-suited to high-dimensional tabular data.</a:t>
            </a:r>
          </a:p>
          <a:p>
            <a:r>
              <a:rPr lang="en-US" dirty="0" err="1"/>
              <a:t>CatBoost</a:t>
            </a:r>
            <a:r>
              <a:rPr lang="en-US" dirty="0"/>
              <a:t> required manual cross-validation due to a compatibility issue with the installed scikit-learn version; however, stratified cross-validation was still performed with preprocessing fit on training folds only, ensuring fair comparison.</a:t>
            </a:r>
          </a:p>
          <a:p>
            <a:endParaRPr lang="en-AU" dirty="0"/>
          </a:p>
        </p:txBody>
      </p:sp>
    </p:spTree>
    <p:extLst>
      <p:ext uri="{BB962C8B-B14F-4D97-AF65-F5344CB8AC3E}">
        <p14:creationId xmlns:p14="http://schemas.microsoft.com/office/powerpoint/2010/main" val="385654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B34A-D3B4-B876-509D-6FB8525B4428}"/>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BD8F6E7D-9A44-1B74-FB6A-222C8EEFBE0B}"/>
              </a:ext>
            </a:extLst>
          </p:cNvPr>
          <p:cNvSpPr>
            <a:spLocks noGrp="1"/>
          </p:cNvSpPr>
          <p:nvPr>
            <p:ph idx="1"/>
          </p:nvPr>
        </p:nvSpPr>
        <p:spPr/>
        <p:txBody>
          <a:bodyPr>
            <a:normAutofit lnSpcReduction="10000"/>
          </a:bodyPr>
          <a:lstStyle/>
          <a:p>
            <a:r>
              <a:rPr lang="en-US" b="1" dirty="0"/>
              <a:t>Final Hold-Out Test Evaluation</a:t>
            </a:r>
          </a:p>
          <a:p>
            <a:r>
              <a:rPr lang="en-US" dirty="0"/>
              <a:t>Based on cross-validation performance, </a:t>
            </a:r>
            <a:r>
              <a:rPr lang="en-US" dirty="0" err="1"/>
              <a:t>LightGBM</a:t>
            </a:r>
            <a:r>
              <a:rPr lang="en-US" dirty="0"/>
              <a:t> was selected as the final model. It was trained on the full training dataset and evaluated once on a locked hold-out test set to avoid data leakage.</a:t>
            </a:r>
          </a:p>
          <a:p>
            <a:r>
              <a:rPr lang="en-US" b="1" dirty="0"/>
              <a:t>Final Test Results (</a:t>
            </a:r>
            <a:r>
              <a:rPr lang="en-US" b="1" dirty="0" err="1"/>
              <a:t>LightGBM</a:t>
            </a:r>
            <a:r>
              <a:rPr lang="en-US" b="1" dirty="0"/>
              <a:t>)</a:t>
            </a:r>
          </a:p>
          <a:p>
            <a:r>
              <a:rPr lang="en-US" dirty="0"/>
              <a:t>Accuracy: </a:t>
            </a:r>
            <a:r>
              <a:rPr lang="en-US" b="1" dirty="0"/>
              <a:t>0.9896</a:t>
            </a:r>
            <a:endParaRPr lang="en-US" dirty="0"/>
          </a:p>
          <a:p>
            <a:r>
              <a:rPr lang="en-US" dirty="0"/>
              <a:t>Precision: </a:t>
            </a:r>
            <a:r>
              <a:rPr lang="en-US" b="1" dirty="0"/>
              <a:t>0.9891</a:t>
            </a:r>
            <a:endParaRPr lang="en-US" dirty="0"/>
          </a:p>
          <a:p>
            <a:r>
              <a:rPr lang="en-US" dirty="0"/>
              <a:t>Recall: </a:t>
            </a:r>
            <a:r>
              <a:rPr lang="en-US" b="1" dirty="0"/>
              <a:t>0.9931</a:t>
            </a:r>
            <a:endParaRPr lang="en-US" dirty="0"/>
          </a:p>
          <a:p>
            <a:r>
              <a:rPr lang="en-US" dirty="0"/>
              <a:t>F1-score: </a:t>
            </a:r>
            <a:r>
              <a:rPr lang="en-US" b="1" dirty="0"/>
              <a:t>0.9911</a:t>
            </a:r>
            <a:endParaRPr lang="en-US" dirty="0"/>
          </a:p>
          <a:p>
            <a:endParaRPr lang="en-AU" dirty="0"/>
          </a:p>
        </p:txBody>
      </p:sp>
    </p:spTree>
    <p:extLst>
      <p:ext uri="{BB962C8B-B14F-4D97-AF65-F5344CB8AC3E}">
        <p14:creationId xmlns:p14="http://schemas.microsoft.com/office/powerpoint/2010/main" val="2449229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4F16-CA5B-CA92-2F4E-558C54EE3F4A}"/>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286E4FEC-B71C-A648-E0F6-8518618039A6}"/>
              </a:ext>
            </a:extLst>
          </p:cNvPr>
          <p:cNvSpPr>
            <a:spLocks noGrp="1"/>
          </p:cNvSpPr>
          <p:nvPr>
            <p:ph idx="1"/>
          </p:nvPr>
        </p:nvSpPr>
        <p:spPr/>
        <p:txBody>
          <a:bodyPr/>
          <a:lstStyle/>
          <a:p>
            <a:endParaRPr lang="en-AU" dirty="0"/>
          </a:p>
          <a:p>
            <a:r>
              <a:rPr lang="en-AU" dirty="0"/>
              <a:t>Confusion Matrix:</a:t>
            </a:r>
          </a:p>
          <a:p>
            <a:pPr lvl="1"/>
            <a:r>
              <a:rPr lang="en-AU" dirty="0"/>
              <a:t>[[4159   65]</a:t>
            </a:r>
          </a:p>
          <a:p>
            <a:r>
              <a:rPr lang="en-AU" dirty="0"/>
              <a:t> 	[  41 5882]]</a:t>
            </a:r>
          </a:p>
          <a:p>
            <a:r>
              <a:rPr lang="en-US" dirty="0"/>
              <a:t>The model achieved excellent </a:t>
            </a:r>
            <a:r>
              <a:rPr lang="en-US" dirty="0" err="1"/>
              <a:t>generalisation</a:t>
            </a:r>
            <a:r>
              <a:rPr lang="en-US" dirty="0"/>
              <a:t>, with very few false negatives and false positives. The low false-negative rate is particularly important in malware detection, where failing to identify malicious software can have significant consequences.</a:t>
            </a:r>
            <a:endParaRPr lang="en-AU" dirty="0"/>
          </a:p>
        </p:txBody>
      </p:sp>
    </p:spTree>
    <p:extLst>
      <p:ext uri="{BB962C8B-B14F-4D97-AF65-F5344CB8AC3E}">
        <p14:creationId xmlns:p14="http://schemas.microsoft.com/office/powerpoint/2010/main" val="328881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1715-9FC3-3759-8E16-F96BA882EA12}"/>
              </a:ext>
            </a:extLst>
          </p:cNvPr>
          <p:cNvSpPr>
            <a:spLocks noGrp="1"/>
          </p:cNvSpPr>
          <p:nvPr>
            <p:ph type="title"/>
          </p:nvPr>
        </p:nvSpPr>
        <p:spPr/>
        <p:txBody>
          <a:bodyPr/>
          <a:lstStyle/>
          <a:p>
            <a:r>
              <a:rPr lang="en-AU" dirty="0"/>
              <a:t>5. Data Leakage Considerations</a:t>
            </a:r>
          </a:p>
        </p:txBody>
      </p:sp>
      <p:sp>
        <p:nvSpPr>
          <p:cNvPr id="3" name="Content Placeholder 2">
            <a:extLst>
              <a:ext uri="{FF2B5EF4-FFF2-40B4-BE49-F238E27FC236}">
                <a16:creationId xmlns:a16="http://schemas.microsoft.com/office/drawing/2014/main" id="{A1C8711B-23BD-3394-0373-E68B2BD6DDE3}"/>
              </a:ext>
            </a:extLst>
          </p:cNvPr>
          <p:cNvSpPr>
            <a:spLocks noGrp="1"/>
          </p:cNvSpPr>
          <p:nvPr>
            <p:ph idx="1"/>
          </p:nvPr>
        </p:nvSpPr>
        <p:spPr/>
        <p:txBody>
          <a:bodyPr/>
          <a:lstStyle/>
          <a:p>
            <a:r>
              <a:rPr lang="en-US" dirty="0"/>
              <a:t>During early experimentation, preprocessing was initially applied prior to data splitting, which could introduce data leakage. This was corrected by embedding all preprocessing steps within training pipelines and cross-validation folds. All reported results are based on leakage-free implementations.</a:t>
            </a:r>
            <a:endParaRPr lang="en-AU" dirty="0"/>
          </a:p>
        </p:txBody>
      </p:sp>
    </p:spTree>
    <p:extLst>
      <p:ext uri="{BB962C8B-B14F-4D97-AF65-F5344CB8AC3E}">
        <p14:creationId xmlns:p14="http://schemas.microsoft.com/office/powerpoint/2010/main" val="833380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3DC71-F50C-31E1-8F2F-981E6866E124}"/>
              </a:ext>
            </a:extLst>
          </p:cNvPr>
          <p:cNvSpPr>
            <a:spLocks noGrp="1"/>
          </p:cNvSpPr>
          <p:nvPr>
            <p:ph type="title"/>
          </p:nvPr>
        </p:nvSpPr>
        <p:spPr/>
        <p:txBody>
          <a:bodyPr/>
          <a:lstStyle/>
          <a:p>
            <a:r>
              <a:rPr lang="en-AU" dirty="0"/>
              <a:t>6. Overall Conclusion</a:t>
            </a:r>
          </a:p>
        </p:txBody>
      </p:sp>
      <p:sp>
        <p:nvSpPr>
          <p:cNvPr id="3" name="Content Placeholder 2">
            <a:extLst>
              <a:ext uri="{FF2B5EF4-FFF2-40B4-BE49-F238E27FC236}">
                <a16:creationId xmlns:a16="http://schemas.microsoft.com/office/drawing/2014/main" id="{C67E9762-C167-EF4A-63A7-406D80A6E8EA}"/>
              </a:ext>
            </a:extLst>
          </p:cNvPr>
          <p:cNvSpPr>
            <a:spLocks noGrp="1"/>
          </p:cNvSpPr>
          <p:nvPr>
            <p:ph idx="1"/>
          </p:nvPr>
        </p:nvSpPr>
        <p:spPr/>
        <p:txBody>
          <a:bodyPr/>
          <a:lstStyle/>
          <a:p>
            <a:r>
              <a:rPr lang="en-US" dirty="0"/>
              <a:t>Overall, tree-based ensemble models significantly outperformed linear and neural models for this task. </a:t>
            </a:r>
            <a:r>
              <a:rPr lang="en-US" dirty="0" err="1"/>
              <a:t>LightGBM</a:t>
            </a:r>
            <a:r>
              <a:rPr lang="en-US" dirty="0"/>
              <a:t> demonstrated the best balance of precision and recall, making it the most suitable model for malware classification in this dataset. The results highlight the effectiveness of gradient boosting techniques for structured, high-dimensional data.</a:t>
            </a:r>
            <a:endParaRPr lang="en-AU" dirty="0"/>
          </a:p>
        </p:txBody>
      </p:sp>
    </p:spTree>
    <p:extLst>
      <p:ext uri="{BB962C8B-B14F-4D97-AF65-F5344CB8AC3E}">
        <p14:creationId xmlns:p14="http://schemas.microsoft.com/office/powerpoint/2010/main" val="278947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A3C1AB-1153-42D2-8378-34B849C1C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D1D93B-CD86-901E-EDFC-664BB7EB269D}"/>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Stratified 80/20 train-test split</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52208322-BCCD-31A2-2D0F-98FB3E9C7331}"/>
              </a:ext>
            </a:extLst>
          </p:cNvPr>
          <p:cNvPicPr>
            <a:picLocks noGrp="1" noChangeAspect="1"/>
          </p:cNvPicPr>
          <p:nvPr>
            <p:ph idx="1"/>
          </p:nvPr>
        </p:nvPicPr>
        <p:blipFill>
          <a:blip r:embed="rId2"/>
          <a:stretch>
            <a:fillRect/>
          </a:stretch>
        </p:blipFill>
        <p:spPr>
          <a:xfrm>
            <a:off x="3028904" y="299258"/>
            <a:ext cx="6134193" cy="4094573"/>
          </a:xfrm>
          <a:prstGeom prst="rect">
            <a:avLst/>
          </a:prstGeom>
        </p:spPr>
      </p:pic>
    </p:spTree>
    <p:extLst>
      <p:ext uri="{BB962C8B-B14F-4D97-AF65-F5344CB8AC3E}">
        <p14:creationId xmlns:p14="http://schemas.microsoft.com/office/powerpoint/2010/main" val="1617507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D424AD-404B-7C07-CECC-0ADF77B06C67}"/>
              </a:ext>
            </a:extLst>
          </p:cNvPr>
          <p:cNvSpPr>
            <a:spLocks noGrp="1"/>
          </p:cNvSpPr>
          <p:nvPr>
            <p:ph type="title"/>
          </p:nvPr>
        </p:nvSpPr>
        <p:spPr>
          <a:xfrm>
            <a:off x="1046746" y="586822"/>
            <a:ext cx="3560252" cy="1645920"/>
          </a:xfrm>
        </p:spPr>
        <p:txBody>
          <a:bodyPr>
            <a:normAutofit/>
          </a:bodyPr>
          <a:lstStyle/>
          <a:p>
            <a:r>
              <a:rPr lang="en-AU" sz="3200"/>
              <a:t>EDA Missing Values</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EB7638A-F3E6-552B-ED5F-79A20C51B384}"/>
              </a:ext>
            </a:extLst>
          </p:cNvPr>
          <p:cNvSpPr>
            <a:spLocks noGrp="1"/>
          </p:cNvSpPr>
          <p:nvPr>
            <p:ph idx="1"/>
          </p:nvPr>
        </p:nvSpPr>
        <p:spPr>
          <a:xfrm>
            <a:off x="5351164" y="586822"/>
            <a:ext cx="6002636" cy="1645920"/>
          </a:xfrm>
        </p:spPr>
        <p:txBody>
          <a:bodyPr anchor="ctr">
            <a:normAutofit/>
          </a:bodyPr>
          <a:lstStyle/>
          <a:p>
            <a:r>
              <a:rPr lang="en-US" sz="1800" b="1"/>
              <a:t>Missing values analysis</a:t>
            </a:r>
            <a:r>
              <a:rPr lang="en-US" sz="1800"/>
              <a:t> showed that only the Identify feature contained missing values (28.37%). As this feature represents an identifier rather than a meaningful behavioral attribute, it was excluded from further analysis. All remaining features contained no missing values and required no imputation.</a:t>
            </a:r>
            <a:endParaRPr lang="en-AU" sz="1800"/>
          </a:p>
        </p:txBody>
      </p:sp>
      <p:pic>
        <p:nvPicPr>
          <p:cNvPr id="5" name="Picture 4">
            <a:extLst>
              <a:ext uri="{FF2B5EF4-FFF2-40B4-BE49-F238E27FC236}">
                <a16:creationId xmlns:a16="http://schemas.microsoft.com/office/drawing/2014/main" id="{48BC6E93-5E19-7310-4349-CC14B903E1DC}"/>
              </a:ext>
            </a:extLst>
          </p:cNvPr>
          <p:cNvPicPr>
            <a:picLocks noChangeAspect="1"/>
          </p:cNvPicPr>
          <p:nvPr/>
        </p:nvPicPr>
        <p:blipFill>
          <a:blip r:embed="rId2"/>
          <a:srcRect b="13050"/>
          <a:stretch>
            <a:fillRect/>
          </a:stretch>
        </p:blipFill>
        <p:spPr>
          <a:xfrm>
            <a:off x="1481187" y="2734056"/>
            <a:ext cx="9318018" cy="3483864"/>
          </a:xfrm>
          <a:prstGeom prst="rect">
            <a:avLst/>
          </a:prstGeom>
        </p:spPr>
      </p:pic>
    </p:spTree>
    <p:extLst>
      <p:ext uri="{BB962C8B-B14F-4D97-AF65-F5344CB8AC3E}">
        <p14:creationId xmlns:p14="http://schemas.microsoft.com/office/powerpoint/2010/main" val="3522887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F06BA-21AE-9DEB-3EA8-85C8C9E5100D}"/>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EDA : Feature Distributions</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4F6427-CDB1-4426-EA86-6FE630727A93}"/>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Both goodware and malware samples are present across the full range of BaseOfCode values. The heavy overlap between classes suggests that this feature alone is insufficient for classification and must be combined with other features in a multivariate model.</a:t>
            </a:r>
          </a:p>
        </p:txBody>
      </p:sp>
      <p:pic>
        <p:nvPicPr>
          <p:cNvPr id="5" name="Content Placeholder 4">
            <a:extLst>
              <a:ext uri="{FF2B5EF4-FFF2-40B4-BE49-F238E27FC236}">
                <a16:creationId xmlns:a16="http://schemas.microsoft.com/office/drawing/2014/main" id="{D1F834F1-CA0C-02EC-6293-0986FA1949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9048" y="1381887"/>
            <a:ext cx="5458968" cy="4094225"/>
          </a:xfrm>
          <a:prstGeom prst="rect">
            <a:avLst/>
          </a:prstGeom>
        </p:spPr>
      </p:pic>
    </p:spTree>
    <p:extLst>
      <p:ext uri="{BB962C8B-B14F-4D97-AF65-F5344CB8AC3E}">
        <p14:creationId xmlns:p14="http://schemas.microsoft.com/office/powerpoint/2010/main" val="2363258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A3C1AB-1153-42D2-8378-34B849C1C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463850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C027BD-2F63-8598-8D25-9CFD0D62A048}"/>
              </a:ext>
            </a:extLst>
          </p:cNvPr>
          <p:cNvSpPr>
            <a:spLocks noGrp="1"/>
          </p:cNvSpPr>
          <p:nvPr>
            <p:ph type="title"/>
          </p:nvPr>
        </p:nvSpPr>
        <p:spPr>
          <a:xfrm>
            <a:off x="2103121" y="472717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EDA : Feature Distributions</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562823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69425756-B8C2-EDEF-DC92-B9460D0010C3}"/>
              </a:ext>
            </a:extLst>
          </p:cNvPr>
          <p:cNvPicPr>
            <a:picLocks noGrp="1" noChangeAspect="1"/>
          </p:cNvPicPr>
          <p:nvPr>
            <p:ph idx="1"/>
          </p:nvPr>
        </p:nvPicPr>
        <p:blipFill>
          <a:blip r:embed="rId2"/>
          <a:stretch>
            <a:fillRect/>
          </a:stretch>
        </p:blipFill>
        <p:spPr>
          <a:xfrm>
            <a:off x="385157" y="1147269"/>
            <a:ext cx="11421687" cy="2398551"/>
          </a:xfrm>
          <a:prstGeom prst="rect">
            <a:avLst/>
          </a:prstGeom>
        </p:spPr>
      </p:pic>
    </p:spTree>
    <p:extLst>
      <p:ext uri="{BB962C8B-B14F-4D97-AF65-F5344CB8AC3E}">
        <p14:creationId xmlns:p14="http://schemas.microsoft.com/office/powerpoint/2010/main" val="4229429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23762-5615-6458-3ED5-F6464298013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Status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393E1E3-20C7-C08E-926B-5DDD5A48A1F1}"/>
              </a:ext>
            </a:extLst>
          </p:cNvPr>
          <p:cNvPicPr>
            <a:picLocks noGrp="1" noChangeAspect="1"/>
          </p:cNvPicPr>
          <p:nvPr>
            <p:ph idx="1"/>
          </p:nvPr>
        </p:nvPicPr>
        <p:blipFill>
          <a:blip r:embed="rId2"/>
          <a:stretch>
            <a:fillRect/>
          </a:stretch>
        </p:blipFill>
        <p:spPr>
          <a:xfrm>
            <a:off x="4969451" y="640080"/>
            <a:ext cx="6584305" cy="5550408"/>
          </a:xfrm>
          <a:prstGeom prst="rect">
            <a:avLst/>
          </a:prstGeom>
        </p:spPr>
      </p:pic>
    </p:spTree>
    <p:extLst>
      <p:ext uri="{BB962C8B-B14F-4D97-AF65-F5344CB8AC3E}">
        <p14:creationId xmlns:p14="http://schemas.microsoft.com/office/powerpoint/2010/main" val="220373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8BE0B867-D28F-ABC4-F752-26937021953B}"/>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Build sklearn Pipeline (impute + scale)</a:t>
            </a:r>
          </a:p>
        </p:txBody>
      </p:sp>
      <p:sp>
        <p:nvSpPr>
          <p:cNvPr id="4" name="TextBox 3">
            <a:extLst>
              <a:ext uri="{FF2B5EF4-FFF2-40B4-BE49-F238E27FC236}">
                <a16:creationId xmlns:a16="http://schemas.microsoft.com/office/drawing/2014/main" id="{8F4D06C0-01E0-32CB-2F25-17C938F4F2D6}"/>
              </a:ext>
            </a:extLst>
          </p:cNvPr>
          <p:cNvSpPr txBox="1"/>
          <p:nvPr/>
        </p:nvSpPr>
        <p:spPr>
          <a:xfrm>
            <a:off x="2895601" y="1900826"/>
            <a:ext cx="6396204" cy="662542"/>
          </a:xfrm>
          <a:prstGeom prst="rect">
            <a:avLst/>
          </a:prstGeom>
        </p:spPr>
        <p:txBody>
          <a:bodyPr vert="horz" lIns="91440" tIns="45720" rIns="91440" bIns="45720" rtlCol="0" anchor="ctr">
            <a:normAutofit/>
          </a:bodyPr>
          <a:lstStyle/>
          <a:p>
            <a:pPr algn="ctr">
              <a:lnSpc>
                <a:spcPct val="90000"/>
              </a:lnSpc>
              <a:spcBef>
                <a:spcPts val="1000"/>
              </a:spcBef>
            </a:pPr>
            <a:r>
              <a:rPr lang="en-US" sz="2400" kern="1200">
                <a:solidFill>
                  <a:srgbClr val="FFFFFF"/>
                </a:solidFill>
                <a:latin typeface="+mn-lt"/>
                <a:ea typeface="+mn-ea"/>
                <a:cs typeface="+mn-cs"/>
              </a:rPr>
              <a:t>python preprocess_pipeline.py</a:t>
            </a:r>
          </a:p>
        </p:txBody>
      </p:sp>
      <p:sp>
        <p:nvSpPr>
          <p:cNvPr id="1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sX0" fmla="*/ 0 w 4243589"/>
              <a:gd name="csY0" fmla="*/ 0 h 18288"/>
              <a:gd name="csX1" fmla="*/ 563791 w 4243589"/>
              <a:gd name="csY1" fmla="*/ 0 h 18288"/>
              <a:gd name="csX2" fmla="*/ 1042710 w 4243589"/>
              <a:gd name="csY2" fmla="*/ 0 h 18288"/>
              <a:gd name="csX3" fmla="*/ 1564066 w 4243589"/>
              <a:gd name="csY3" fmla="*/ 0 h 18288"/>
              <a:gd name="csX4" fmla="*/ 2212729 w 4243589"/>
              <a:gd name="csY4" fmla="*/ 0 h 18288"/>
              <a:gd name="csX5" fmla="*/ 2776520 w 4243589"/>
              <a:gd name="csY5" fmla="*/ 0 h 18288"/>
              <a:gd name="csX6" fmla="*/ 3297875 w 4243589"/>
              <a:gd name="csY6" fmla="*/ 0 h 18288"/>
              <a:gd name="csX7" fmla="*/ 4243589 w 4243589"/>
              <a:gd name="csY7" fmla="*/ 0 h 18288"/>
              <a:gd name="csX8" fmla="*/ 4243589 w 4243589"/>
              <a:gd name="csY8" fmla="*/ 18288 h 18288"/>
              <a:gd name="csX9" fmla="*/ 3637362 w 4243589"/>
              <a:gd name="csY9" fmla="*/ 18288 h 18288"/>
              <a:gd name="csX10" fmla="*/ 3116007 w 4243589"/>
              <a:gd name="csY10" fmla="*/ 18288 h 18288"/>
              <a:gd name="csX11" fmla="*/ 2424908 w 4243589"/>
              <a:gd name="csY11" fmla="*/ 18288 h 18288"/>
              <a:gd name="csX12" fmla="*/ 1861117 w 4243589"/>
              <a:gd name="csY12" fmla="*/ 18288 h 18288"/>
              <a:gd name="csX13" fmla="*/ 1382198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a:extLst>
              <a:ext uri="{FF2B5EF4-FFF2-40B4-BE49-F238E27FC236}">
                <a16:creationId xmlns:a16="http://schemas.microsoft.com/office/drawing/2014/main" id="{12CB251E-DEBB-0639-F969-FBEA551F9DD9}"/>
              </a:ext>
            </a:extLst>
          </p:cNvPr>
          <p:cNvPicPr>
            <a:picLocks noGrp="1" noChangeAspect="1"/>
          </p:cNvPicPr>
          <p:nvPr>
            <p:ph idx="1"/>
          </p:nvPr>
        </p:nvPicPr>
        <p:blipFill>
          <a:blip r:embed="rId2"/>
          <a:stretch>
            <a:fillRect/>
          </a:stretch>
        </p:blipFill>
        <p:spPr>
          <a:xfrm>
            <a:off x="1035177" y="3438477"/>
            <a:ext cx="10118598" cy="2276682"/>
          </a:xfrm>
          <a:prstGeom prst="rect">
            <a:avLst/>
          </a:prstGeom>
        </p:spPr>
      </p:pic>
    </p:spTree>
    <p:extLst>
      <p:ext uri="{BB962C8B-B14F-4D97-AF65-F5344CB8AC3E}">
        <p14:creationId xmlns:p14="http://schemas.microsoft.com/office/powerpoint/2010/main" val="210167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3A33F-6F86-0D17-F1F3-1551F0C5631B}"/>
              </a:ext>
            </a:extLst>
          </p:cNvPr>
          <p:cNvSpPr>
            <a:spLocks noGrp="1"/>
          </p:cNvSpPr>
          <p:nvPr>
            <p:ph type="title"/>
          </p:nvPr>
        </p:nvSpPr>
        <p:spPr>
          <a:xfrm>
            <a:off x="686834" y="1153572"/>
            <a:ext cx="3200400" cy="4461163"/>
          </a:xfrm>
        </p:spPr>
        <p:txBody>
          <a:bodyPr>
            <a:normAutofit/>
          </a:bodyPr>
          <a:lstStyle/>
          <a:p>
            <a:r>
              <a:rPr lang="en-AU" sz="4100">
                <a:solidFill>
                  <a:srgbClr val="FFFFFF"/>
                </a:solidFill>
              </a:rPr>
              <a:t>PreProcessing – No Data Leaks</a:t>
            </a:r>
          </a:p>
        </p:txBody>
      </p:sp>
      <p:sp>
        <p:nvSpPr>
          <p:cNvPr id="40" name="Arc 3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Content Placeholder 7">
            <a:extLst>
              <a:ext uri="{FF2B5EF4-FFF2-40B4-BE49-F238E27FC236}">
                <a16:creationId xmlns:a16="http://schemas.microsoft.com/office/drawing/2014/main" id="{AB0CB519-8702-E0A9-34F9-4712022C02FA}"/>
              </a:ext>
            </a:extLst>
          </p:cNvPr>
          <p:cNvSpPr>
            <a:spLocks noGrp="1"/>
          </p:cNvSpPr>
          <p:nvPr>
            <p:ph idx="1"/>
          </p:nvPr>
        </p:nvSpPr>
        <p:spPr>
          <a:xfrm>
            <a:off x="4447308" y="591344"/>
            <a:ext cx="6906491" cy="5585619"/>
          </a:xfrm>
        </p:spPr>
        <p:txBody>
          <a:bodyPr anchor="ctr">
            <a:normAutofit/>
          </a:bodyPr>
          <a:lstStyle/>
          <a:p>
            <a:r>
              <a:rPr lang="en-US" sz="1600" b="1" dirty="0"/>
              <a:t>Preprocessing — Ensure no data leakage in CV (COMPLETED)</a:t>
            </a:r>
          </a:p>
          <a:p>
            <a:r>
              <a:rPr lang="en-US" sz="1600" b="1" dirty="0"/>
              <a:t>Why this is satisfied:</a:t>
            </a:r>
            <a:endParaRPr lang="en-US" sz="1600" dirty="0"/>
          </a:p>
          <a:p>
            <a:pPr lvl="1"/>
            <a:r>
              <a:rPr lang="en-US" sz="1600" dirty="0"/>
              <a:t>All preprocessing steps (</a:t>
            </a:r>
            <a:r>
              <a:rPr lang="en-US" sz="1600" b="1" dirty="0"/>
              <a:t>missing-value imputation</a:t>
            </a:r>
            <a:r>
              <a:rPr lang="en-US" sz="1600" dirty="0"/>
              <a:t> and </a:t>
            </a:r>
            <a:r>
              <a:rPr lang="en-US" sz="1600" b="1" dirty="0"/>
              <a:t>feature scaling</a:t>
            </a:r>
            <a:r>
              <a:rPr lang="en-US" sz="1600" dirty="0"/>
              <a:t>) are implemented </a:t>
            </a:r>
            <a:r>
              <a:rPr lang="en-US" sz="1600" b="1" dirty="0"/>
              <a:t>inside a scikit-learn Pipeline</a:t>
            </a:r>
            <a:r>
              <a:rPr lang="en-US" sz="1600" dirty="0"/>
              <a:t>.</a:t>
            </a:r>
          </a:p>
          <a:p>
            <a:pPr lvl="1"/>
            <a:r>
              <a:rPr lang="en-US" sz="1600" dirty="0"/>
              <a:t>The pipeline is passed directly to </a:t>
            </a:r>
            <a:r>
              <a:rPr lang="en-US" sz="1600" dirty="0" err="1"/>
              <a:t>cross_validate</a:t>
            </a:r>
            <a:r>
              <a:rPr lang="en-US" sz="1600" dirty="0"/>
              <a:t>(...).</a:t>
            </a:r>
          </a:p>
          <a:p>
            <a:pPr lvl="1"/>
            <a:r>
              <a:rPr lang="en-US" sz="1600" dirty="0"/>
              <a:t>During </a:t>
            </a:r>
            <a:r>
              <a:rPr lang="en-US" sz="1600" b="1" dirty="0"/>
              <a:t>k-fold cross-validation</a:t>
            </a:r>
            <a:r>
              <a:rPr lang="en-US" sz="1600" dirty="0"/>
              <a:t>, each fold:</a:t>
            </a:r>
          </a:p>
          <a:p>
            <a:pPr lvl="2"/>
            <a:r>
              <a:rPr lang="en-US" sz="1600" dirty="0"/>
              <a:t>Fits the imputer and scaler </a:t>
            </a:r>
            <a:r>
              <a:rPr lang="en-US" sz="1600" b="1" dirty="0"/>
              <a:t>only on the training split</a:t>
            </a:r>
            <a:endParaRPr lang="en-US" sz="1600" dirty="0"/>
          </a:p>
          <a:p>
            <a:pPr lvl="2"/>
            <a:r>
              <a:rPr lang="en-US" sz="1600" dirty="0"/>
              <a:t>Applies transformations to the validation split </a:t>
            </a:r>
            <a:r>
              <a:rPr lang="en-US" sz="1600" b="1" dirty="0"/>
              <a:t>without seeing its statistics</a:t>
            </a:r>
            <a:endParaRPr lang="en-US" sz="1600" dirty="0"/>
          </a:p>
          <a:p>
            <a:pPr lvl="1"/>
            <a:r>
              <a:rPr lang="en-US" sz="1600" dirty="0"/>
              <a:t>No preprocessing is performed on the full dataset prior to CV.</a:t>
            </a:r>
          </a:p>
          <a:p>
            <a:r>
              <a:rPr lang="en-US" sz="1600" b="1" dirty="0"/>
              <a:t>Evidence (from your run):</a:t>
            </a:r>
            <a:endParaRPr lang="en-US" sz="1600" dirty="0"/>
          </a:p>
          <a:p>
            <a:pPr lvl="1"/>
            <a:r>
              <a:rPr lang="en-US" sz="1600" dirty="0" err="1"/>
              <a:t>SimpleImputer</a:t>
            </a:r>
            <a:r>
              <a:rPr lang="en-US" sz="1600" dirty="0"/>
              <a:t>(strategy="median") and </a:t>
            </a:r>
            <a:r>
              <a:rPr lang="en-US" sz="1600" dirty="0" err="1"/>
              <a:t>StandardScaler</a:t>
            </a:r>
            <a:r>
              <a:rPr lang="en-US" sz="1600" dirty="0"/>
              <a:t>() are inside the pipeline</a:t>
            </a:r>
          </a:p>
          <a:p>
            <a:pPr lvl="1"/>
            <a:r>
              <a:rPr lang="en-US" sz="1600" dirty="0" err="1"/>
              <a:t>cross_validate</a:t>
            </a:r>
            <a:r>
              <a:rPr lang="en-US" sz="1600" dirty="0"/>
              <a:t>(pipeline, X, y, cv=10, ...) is used</a:t>
            </a:r>
          </a:p>
          <a:p>
            <a:pPr lvl="1"/>
            <a:r>
              <a:rPr lang="en-US" sz="1600" dirty="0"/>
              <a:t>Output confirms CV ran successfully with no errors and stable metrics</a:t>
            </a:r>
          </a:p>
          <a:p>
            <a:r>
              <a:rPr lang="en-US" sz="1600" b="1" dirty="0"/>
              <a:t>Conclusion:</a:t>
            </a:r>
            <a:endParaRPr lang="en-US" sz="1600" dirty="0"/>
          </a:p>
          <a:p>
            <a:pPr lvl="1"/>
            <a:r>
              <a:rPr lang="en-US" sz="1600" dirty="0"/>
              <a:t>Data leakage is prevented because preprocessing is learned exclusively from training folds within cross-validation.</a:t>
            </a:r>
          </a:p>
          <a:p>
            <a:endParaRPr lang="en-AU" sz="1100" dirty="0"/>
          </a:p>
        </p:txBody>
      </p:sp>
    </p:spTree>
    <p:extLst>
      <p:ext uri="{BB962C8B-B14F-4D97-AF65-F5344CB8AC3E}">
        <p14:creationId xmlns:p14="http://schemas.microsoft.com/office/powerpoint/2010/main" val="2161397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MachineLearning</Template>
  <TotalTime>335</TotalTime>
  <Words>3216</Words>
  <Application>Microsoft Office PowerPoint</Application>
  <PresentationFormat>Widescreen</PresentationFormat>
  <Paragraphs>273</Paragraphs>
  <Slides>28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Aptos Narrow</vt:lpstr>
      <vt:lpstr>Arial</vt:lpstr>
      <vt:lpstr>Avenir Next LT Pro</vt:lpstr>
      <vt:lpstr>Calibri</vt:lpstr>
      <vt:lpstr>Office Theme</vt:lpstr>
      <vt:lpstr>MSSE : Introduction to Machine Learning Project</vt:lpstr>
      <vt:lpstr>Stratified 80/20 train-test split </vt:lpstr>
      <vt:lpstr>Stratified 80/20 train-test split</vt:lpstr>
      <vt:lpstr>EDA Missing Values</vt:lpstr>
      <vt:lpstr>EDA : Feature Distributions</vt:lpstr>
      <vt:lpstr>EDA : Feature Distributions</vt:lpstr>
      <vt:lpstr>Status …</vt:lpstr>
      <vt:lpstr>Build sklearn Pipeline (impute + scale)</vt:lpstr>
      <vt:lpstr>PreProcessing – No Data Leaks</vt:lpstr>
      <vt:lpstr>MODELS .. </vt:lpstr>
      <vt:lpstr>MODELS</vt:lpstr>
      <vt:lpstr>STATUS</vt:lpstr>
      <vt:lpstr>Train PyTorch MLP - 1st run</vt:lpstr>
      <vt:lpstr>Train PyTorch MLP</vt:lpstr>
      <vt:lpstr>✅ Logistic Regression (10-fold CV) ✅ Decision Tree (10-fold CV) ✅ Random Forest (10-fold CV)</vt:lpstr>
      <vt:lpstr>PyTorch MLP trained with validation monitoring; achieved F1 ≈ 0.95</vt:lpstr>
      <vt:lpstr>PowerPoint Presentation</vt:lpstr>
      <vt:lpstr>python evaluate_holdout_lgbm.py</vt:lpstr>
      <vt:lpstr>PowerPoint Presentation</vt:lpstr>
      <vt:lpstr>PowerPoint Presentation</vt:lpstr>
      <vt:lpstr>Cross-Validation Performance Comparison</vt:lpstr>
      <vt:lpstr>PowerPoint Presentation</vt:lpstr>
      <vt:lpstr>Discussion of Individual Models</vt:lpstr>
      <vt:lpstr>PowerPoint Presentation</vt:lpstr>
      <vt:lpstr>PowerPoint Presentation</vt:lpstr>
      <vt:lpstr>PowerPoint Presentation</vt:lpstr>
      <vt:lpstr>5. Data Leakage Considerations</vt:lpstr>
      <vt:lpstr>6. Overall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bronwyn trump</dc:creator>
  <cp:lastModifiedBy>bronwyn trump</cp:lastModifiedBy>
  <cp:revision>3</cp:revision>
  <dcterms:created xsi:type="dcterms:W3CDTF">2025-12-18T07:02:09Z</dcterms:created>
  <dcterms:modified xsi:type="dcterms:W3CDTF">2025-12-19T09:55:27Z</dcterms:modified>
</cp:coreProperties>
</file>